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  <p:sldMasterId id="2147483675" r:id="rId3"/>
    <p:sldMasterId id="2147483707" r:id="rId4"/>
  </p:sldMasterIdLst>
  <p:notesMasterIdLst>
    <p:notesMasterId r:id="rId70"/>
  </p:notesMasterIdLst>
  <p:sldIdLst>
    <p:sldId id="2034" r:id="rId5"/>
    <p:sldId id="259" r:id="rId6"/>
    <p:sldId id="283" r:id="rId7"/>
    <p:sldId id="2036" r:id="rId8"/>
    <p:sldId id="284" r:id="rId9"/>
    <p:sldId id="2035" r:id="rId10"/>
    <p:sldId id="260" r:id="rId11"/>
    <p:sldId id="285" r:id="rId12"/>
    <p:sldId id="261" r:id="rId13"/>
    <p:sldId id="262" r:id="rId14"/>
    <p:sldId id="286" r:id="rId15"/>
    <p:sldId id="287" r:id="rId16"/>
    <p:sldId id="288" r:id="rId17"/>
    <p:sldId id="289" r:id="rId18"/>
    <p:sldId id="290" r:id="rId19"/>
    <p:sldId id="263" r:id="rId20"/>
    <p:sldId id="264" r:id="rId21"/>
    <p:sldId id="299" r:id="rId22"/>
    <p:sldId id="265" r:id="rId23"/>
    <p:sldId id="266" r:id="rId24"/>
    <p:sldId id="300" r:id="rId25"/>
    <p:sldId id="301" r:id="rId26"/>
    <p:sldId id="291" r:id="rId27"/>
    <p:sldId id="292" r:id="rId28"/>
    <p:sldId id="293" r:id="rId29"/>
    <p:sldId id="294" r:id="rId30"/>
    <p:sldId id="267" r:id="rId31"/>
    <p:sldId id="268" r:id="rId32"/>
    <p:sldId id="269" r:id="rId33"/>
    <p:sldId id="302" r:id="rId34"/>
    <p:sldId id="303" r:id="rId35"/>
    <p:sldId id="295" r:id="rId36"/>
    <p:sldId id="296" r:id="rId37"/>
    <p:sldId id="297" r:id="rId38"/>
    <p:sldId id="270" r:id="rId39"/>
    <p:sldId id="271" r:id="rId40"/>
    <p:sldId id="272" r:id="rId41"/>
    <p:sldId id="273" r:id="rId42"/>
    <p:sldId id="274" r:id="rId43"/>
    <p:sldId id="275" r:id="rId44"/>
    <p:sldId id="276" r:id="rId45"/>
    <p:sldId id="277" r:id="rId46"/>
    <p:sldId id="278" r:id="rId47"/>
    <p:sldId id="279" r:id="rId48"/>
    <p:sldId id="280" r:id="rId49"/>
    <p:sldId id="281" r:id="rId50"/>
    <p:sldId id="304" r:id="rId51"/>
    <p:sldId id="305" r:id="rId52"/>
    <p:sldId id="306" r:id="rId53"/>
    <p:sldId id="282" r:id="rId54"/>
    <p:sldId id="307" r:id="rId55"/>
    <p:sldId id="308" r:id="rId56"/>
    <p:sldId id="309" r:id="rId57"/>
    <p:sldId id="321" r:id="rId58"/>
    <p:sldId id="322" r:id="rId59"/>
    <p:sldId id="336" r:id="rId60"/>
    <p:sldId id="335" r:id="rId61"/>
    <p:sldId id="337" r:id="rId62"/>
    <p:sldId id="338" r:id="rId63"/>
    <p:sldId id="339" r:id="rId64"/>
    <p:sldId id="340" r:id="rId65"/>
    <p:sldId id="341" r:id="rId66"/>
    <p:sldId id="342" r:id="rId67"/>
    <p:sldId id="343" r:id="rId68"/>
    <p:sldId id="344" r:id="rId6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1"/>
      <p:bold r:id="rId72"/>
      <p:italic r:id="rId73"/>
      <p:boldItalic r:id="rId74"/>
    </p:embeddedFont>
    <p:embeddedFont>
      <p:font typeface="Calibri Light" panose="020F0302020204030204" pitchFamily="34" charset="0"/>
      <p:regular r:id="rId75"/>
      <p:italic r:id="rId76"/>
    </p:embeddedFont>
    <p:embeddedFont>
      <p:font typeface="Consolas" panose="020B0609020204030204" pitchFamily="49" charset="0"/>
      <p:regular r:id="rId77"/>
      <p:bold r:id="rId78"/>
      <p:italic r:id="rId79"/>
      <p:boldItalic r:id="rId80"/>
    </p:embeddedFont>
    <p:embeddedFont>
      <p:font typeface="Roboto" panose="020B0604020202020204" charset="0"/>
      <p:regular r:id="rId81"/>
      <p:bold r:id="rId82"/>
      <p:italic r:id="rId83"/>
      <p:boldItalic r:id="rId8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5B7F70-BE41-4672-A39A-05E86BB5284C}">
  <a:tblStyle styleId="{B55B7F70-BE41-4672-A39A-05E86BB5284C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88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14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4.fntdata"/><Relationship Id="rId79" Type="http://schemas.openxmlformats.org/officeDocument/2006/relationships/font" Target="fonts/font9.fntdata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7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2.fntdata"/><Relationship Id="rId80" Type="http://schemas.openxmlformats.org/officeDocument/2006/relationships/font" Target="fonts/font10.fntdata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5.fntdata"/><Relationship Id="rId83" Type="http://schemas.openxmlformats.org/officeDocument/2006/relationships/font" Target="fonts/font13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font" Target="fonts/font11.fntdata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6.fntdata"/><Relationship Id="rId7" Type="http://schemas.openxmlformats.org/officeDocument/2006/relationships/slide" Target="slides/slide3.xml"/><Relationship Id="rId71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41018C-6CAF-B84E-B92C-ECB119457F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2935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By default, dropna drops all rows with any missing entry.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By default, dropna drops all rows with any missing entry.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Total 9 subclasses of Index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Series: 1-D labeled NumPy array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DataFrame: 2D table with row labels (index) and column labels (columns)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9819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971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98088" y="2715912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1">
    <p:bg>
      <p:bgPr>
        <a:solidFill>
          <a:srgbClr val="FFFFFF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 rot="10800000">
            <a:off x="0" y="0"/>
            <a:ext cx="9144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ctrTitle"/>
          </p:nvPr>
        </p:nvSpPr>
        <p:spPr>
          <a:xfrm>
            <a:off x="1487100" y="3411362"/>
            <a:ext cx="6169800" cy="740100"/>
          </a:xfrm>
          <a:prstGeom prst="rect">
            <a:avLst/>
          </a:prstGeom>
          <a:noFill/>
        </p:spPr>
        <p:txBody>
          <a:bodyPr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77"/>
              </a:buClr>
              <a:buSzPct val="100000"/>
              <a:buNone/>
              <a:defRPr sz="3000" b="1">
                <a:solidFill>
                  <a:srgbClr val="00487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77"/>
              </a:buClr>
              <a:buSzPct val="100000"/>
              <a:buNone/>
              <a:defRPr sz="3000" b="1">
                <a:solidFill>
                  <a:srgbClr val="004877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77"/>
              </a:buClr>
              <a:buSzPct val="100000"/>
              <a:buNone/>
              <a:defRPr sz="3000" b="1">
                <a:solidFill>
                  <a:srgbClr val="004877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77"/>
              </a:buClr>
              <a:buSzPct val="100000"/>
              <a:buNone/>
              <a:defRPr sz="3000" b="1">
                <a:solidFill>
                  <a:srgbClr val="004877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77"/>
              </a:buClr>
              <a:buSzPct val="100000"/>
              <a:buNone/>
              <a:defRPr sz="3000" b="1">
                <a:solidFill>
                  <a:srgbClr val="004877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77"/>
              </a:buClr>
              <a:buSzPct val="100000"/>
              <a:buNone/>
              <a:defRPr sz="3000" b="1">
                <a:solidFill>
                  <a:srgbClr val="004877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77"/>
              </a:buClr>
              <a:buSzPct val="100000"/>
              <a:buNone/>
              <a:defRPr sz="3000" b="1">
                <a:solidFill>
                  <a:srgbClr val="004877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77"/>
              </a:buClr>
              <a:buSzPct val="100000"/>
              <a:buNone/>
              <a:defRPr sz="3000" b="1">
                <a:solidFill>
                  <a:srgbClr val="004877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77"/>
              </a:buClr>
              <a:buSzPct val="100000"/>
              <a:buNone/>
              <a:defRPr sz="3000" b="1">
                <a:solidFill>
                  <a:srgbClr val="004877"/>
                </a:solidFill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ubTitle" idx="1"/>
          </p:nvPr>
        </p:nvSpPr>
        <p:spPr>
          <a:xfrm>
            <a:off x="1487100" y="4192475"/>
            <a:ext cx="6169800" cy="571800"/>
          </a:xfrm>
          <a:prstGeom prst="rect">
            <a:avLst/>
          </a:prstGeom>
          <a:noFill/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6706"/>
              </a:buClr>
              <a:buSzPct val="100000"/>
              <a:buNone/>
              <a:defRPr sz="1800">
                <a:solidFill>
                  <a:srgbClr val="C5670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6706"/>
              </a:buClr>
              <a:buSzPct val="100000"/>
              <a:buNone/>
              <a:defRPr sz="1800">
                <a:solidFill>
                  <a:srgbClr val="C5670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6706"/>
              </a:buClr>
              <a:buSzPct val="100000"/>
              <a:buNone/>
              <a:defRPr sz="1800">
                <a:solidFill>
                  <a:srgbClr val="C5670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6706"/>
              </a:buClr>
              <a:buSzPct val="100000"/>
              <a:buNone/>
              <a:defRPr sz="1800">
                <a:solidFill>
                  <a:srgbClr val="C5670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6706"/>
              </a:buClr>
              <a:buSzPct val="100000"/>
              <a:buNone/>
              <a:defRPr sz="1800">
                <a:solidFill>
                  <a:srgbClr val="C5670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6706"/>
              </a:buClr>
              <a:buSzPct val="100000"/>
              <a:buNone/>
              <a:defRPr sz="1800">
                <a:solidFill>
                  <a:srgbClr val="C5670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6706"/>
              </a:buClr>
              <a:buSzPct val="100000"/>
              <a:buNone/>
              <a:defRPr sz="1800">
                <a:solidFill>
                  <a:srgbClr val="C5670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6706"/>
              </a:buClr>
              <a:buSzPct val="100000"/>
              <a:buNone/>
              <a:defRPr sz="1800">
                <a:solidFill>
                  <a:srgbClr val="C5670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6706"/>
              </a:buClr>
              <a:buSzPct val="100000"/>
              <a:buNone/>
              <a:defRPr sz="1800">
                <a:solidFill>
                  <a:srgbClr val="C56706"/>
                </a:solidFill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434343"/>
                </a:solidFill>
              </a:rPr>
              <a:t>‹Nº›</a:t>
            </a:fld>
            <a:endParaRPr lang="en" sz="1000">
              <a:solidFill>
                <a:srgbClr val="434343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46075-E8DF-4742-8C24-79E95A67D237}" type="datetime1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6844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461F-61FE-4D81-8611-0097AAEF7B68}" type="datetime1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4974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46075-E8DF-4742-8C24-79E95A67D237}" type="datetime1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4424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2289-7CF1-4619-A455-B0B4017B374E}" type="datetime1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6526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FDEA8-FDD0-47AB-9B1E-6412E7EC60D7}" type="datetime1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422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7D6ED-9C9A-4467-8EC7-039C0829B3DE}" type="datetime1">
              <a:rPr lang="en-US" smtClean="0"/>
              <a:t>5/15/2024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4231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C30DE-6A64-4BEE-8EF3-DF084BEA05C1}" type="datetime1">
              <a:rPr lang="en-US" smtClean="0"/>
              <a:t>5/15/2024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480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4CAAF-2F01-498F-89B0-DB7EA8EC2343}" type="datetime1">
              <a:rPr lang="en-US" smtClean="0"/>
              <a:t>5/15/2024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1106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0F7E6-27E1-42EF-8BDB-5661503F4C2D}" type="datetime1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94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6676-04F5-493E-A02A-6B73A4AE7951}" type="datetime1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2669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3E650-B1F9-41B7-A814-30DF5D824348}" type="datetime1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0593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66AA3-ECFC-423D-9D1F-F2B307D4D685}" type="datetime1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0010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for events">
    <p:bg>
      <p:bgPr>
        <a:solidFill>
          <a:srgbClr val="003C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4718242"/>
            <a:ext cx="3332788" cy="425258"/>
          </a:xfrm>
          <a:prstGeom prst="rect">
            <a:avLst/>
          </a:prstGeom>
          <a:solidFill>
            <a:srgbClr val="003C5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7" y="3868769"/>
            <a:ext cx="5126698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9497" y="4108766"/>
            <a:ext cx="5126698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600" b="0" i="0" kern="120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9497" y="4348763"/>
            <a:ext cx="5126698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600" b="0" i="0" kern="120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4" y="2626575"/>
            <a:ext cx="6582740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200" b="0" i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774" indent="0">
              <a:buNone/>
              <a:defRPr/>
            </a:lvl2pPr>
            <a:lvl3pPr marL="427391" indent="0">
              <a:buNone/>
              <a:defRPr/>
            </a:lvl3pPr>
            <a:lvl4pPr marL="516681" indent="0">
              <a:buNone/>
              <a:defRPr/>
            </a:lvl4pPr>
            <a:lvl5pPr marL="601206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6" y="2055089"/>
            <a:ext cx="661249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549" y="335889"/>
            <a:ext cx="1967571" cy="453212"/>
          </a:xfrm>
          <a:prstGeom prst="rect">
            <a:avLst/>
          </a:prstGeom>
        </p:spPr>
      </p:pic>
      <p:sp>
        <p:nvSpPr>
          <p:cNvPr id="10" name="Text Placeholder 40"/>
          <p:cNvSpPr>
            <a:spLocks noGrp="1"/>
          </p:cNvSpPr>
          <p:nvPr>
            <p:ph type="body" sz="quarter" idx="14" hasCustomPrompt="1"/>
          </p:nvPr>
        </p:nvSpPr>
        <p:spPr>
          <a:xfrm>
            <a:off x="465376" y="4723589"/>
            <a:ext cx="5126698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600" b="0" i="0" kern="1200" dirty="0" smtClean="0">
                <a:solidFill>
                  <a:srgbClr val="FFC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NetAcad.com</a:t>
            </a:r>
          </a:p>
        </p:txBody>
      </p:sp>
    </p:spTree>
    <p:extLst>
      <p:ext uri="{BB962C8B-B14F-4D97-AF65-F5344CB8AC3E}">
        <p14:creationId xmlns:p14="http://schemas.microsoft.com/office/powerpoint/2010/main" val="26684936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_for events">
    <p:bg>
      <p:bgPr>
        <a:solidFill>
          <a:srgbClr val="003C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1" name="Picture Placeholder 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 userDrawn="1"/>
          </p:nvSpPr>
          <p:spPr>
            <a:xfrm>
              <a:off x="6820930" y="230659"/>
              <a:ext cx="502508" cy="82379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/>
          <p:cNvSpPr/>
          <p:nvPr userDrawn="1"/>
        </p:nvSpPr>
        <p:spPr>
          <a:xfrm>
            <a:off x="-1" y="4228005"/>
            <a:ext cx="9144000" cy="915495"/>
          </a:xfrm>
          <a:prstGeom prst="rect">
            <a:avLst/>
          </a:prstGeom>
          <a:solidFill>
            <a:srgbClr val="011327">
              <a:alpha val="44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73361" y="1306358"/>
            <a:ext cx="3816823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r">
              <a:buNone/>
              <a:defRPr sz="16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170141" y="1546355"/>
            <a:ext cx="2820043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r">
              <a:buFontTx/>
              <a:buNone/>
              <a:defRPr lang="en-US" sz="16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820930" y="1786352"/>
            <a:ext cx="2169254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r">
              <a:buFontTx/>
              <a:buNone/>
              <a:defRPr lang="en-US" sz="14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215455" y="4306967"/>
            <a:ext cx="8673172" cy="54505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bg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Title slide with photo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1772" y="117548"/>
            <a:ext cx="1829219" cy="421344"/>
          </a:xfrm>
          <a:prstGeom prst="rect">
            <a:avLst/>
          </a:prstGeom>
        </p:spPr>
      </p:pic>
      <p:sp>
        <p:nvSpPr>
          <p:cNvPr id="10" name="Text Placeholder 40"/>
          <p:cNvSpPr>
            <a:spLocks noGrp="1"/>
          </p:cNvSpPr>
          <p:nvPr>
            <p:ph type="body" sz="quarter" idx="14" hasCustomPrompt="1"/>
          </p:nvPr>
        </p:nvSpPr>
        <p:spPr>
          <a:xfrm>
            <a:off x="24711" y="4852018"/>
            <a:ext cx="1452562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rgbClr val="FFC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NetAcad.com</a:t>
            </a:r>
          </a:p>
        </p:txBody>
      </p:sp>
    </p:spTree>
    <p:extLst>
      <p:ext uri="{BB962C8B-B14F-4D97-AF65-F5344CB8AC3E}">
        <p14:creationId xmlns:p14="http://schemas.microsoft.com/office/powerpoint/2010/main" val="24337067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8" y="3868769"/>
            <a:ext cx="5181660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9498" y="4108766"/>
            <a:ext cx="5181660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600" b="0" i="0" kern="120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9498" y="4348763"/>
            <a:ext cx="5181660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600" b="0" i="0" kern="120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3" y="3211463"/>
            <a:ext cx="8302625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2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774" indent="0">
              <a:buNone/>
              <a:defRPr/>
            </a:lvl2pPr>
            <a:lvl3pPr marL="427391" indent="0">
              <a:buNone/>
              <a:defRPr/>
            </a:lvl3pPr>
            <a:lvl4pPr marL="516681" indent="0">
              <a:buNone/>
              <a:defRPr/>
            </a:lvl4pPr>
            <a:lvl5pPr marL="601206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6" y="263997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7489" y="118435"/>
            <a:ext cx="2230283" cy="22302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549" y="335889"/>
            <a:ext cx="1967571" cy="4532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4000" contrast="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5195" y="-5884"/>
            <a:ext cx="4415481" cy="1929912"/>
          </a:xfrm>
          <a:prstGeom prst="rect">
            <a:avLst/>
          </a:prstGeom>
        </p:spPr>
      </p:pic>
      <p:sp>
        <p:nvSpPr>
          <p:cNvPr id="12" name="Text Placeholder 40"/>
          <p:cNvSpPr>
            <a:spLocks noGrp="1"/>
          </p:cNvSpPr>
          <p:nvPr>
            <p:ph type="body" sz="quarter" idx="14"/>
          </p:nvPr>
        </p:nvSpPr>
        <p:spPr>
          <a:xfrm>
            <a:off x="465376" y="4723589"/>
            <a:ext cx="5126698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600" b="0" i="0" kern="12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612D0A4-CDF1-714F-87E3-B8924EE9F38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4539" y="3242489"/>
            <a:ext cx="1644764" cy="164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047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6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_for ev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0317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9159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603560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87923" y="1540552"/>
            <a:ext cx="7972248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596" indent="-399958" algn="l">
              <a:lnSpc>
                <a:spcPct val="90000"/>
              </a:lnSpc>
              <a:defRPr sz="4000" b="0" i="1" spc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0360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2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603560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87923" y="1540552"/>
            <a:ext cx="7972248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596" indent="-399958" algn="l">
              <a:lnSpc>
                <a:spcPct val="90000"/>
              </a:lnSpc>
              <a:defRPr sz="4000" b="0" i="1" spc="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64064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500064" y="3895663"/>
            <a:ext cx="8139112" cy="556563"/>
          </a:xfrm>
          <a:prstGeom prst="rect">
            <a:avLst/>
          </a:prstGeom>
          <a:noFill/>
        </p:spPr>
        <p:txBody>
          <a:bodyPr wrap="squar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2900"/>
              </a:lnSpc>
              <a:spcBef>
                <a:spcPts val="0"/>
              </a:spcBef>
              <a:buNone/>
              <a:defRPr sz="24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10333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2"/>
            <a:ext cx="9301163" cy="2843212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48786" y="3054518"/>
            <a:ext cx="8364236" cy="560153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3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93465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699679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bleed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0"/>
            <a:ext cx="90932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2" y="240632"/>
            <a:ext cx="8480388" cy="4266646"/>
          </a:xfrm>
          <a:prstGeom prst="rect">
            <a:avLst/>
          </a:prstGeom>
          <a:solidFill>
            <a:schemeClr val="bg2"/>
          </a:solidFill>
        </p:spPr>
        <p:txBody>
          <a:bodyPr vert="horz" lIns="91424" tIns="45712" rIns="91424" bIns="45712"/>
          <a:lstStyle>
            <a:lvl1pPr marL="0" indent="0" algn="ctr">
              <a:buNone/>
              <a:defRPr sz="15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109710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201738"/>
            <a:ext cx="8277344" cy="338931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94" indent="-171446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-165096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685783" indent="-10953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911012" indent="-171411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82423" indent="-168236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60162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3399" y="1205898"/>
            <a:ext cx="3886200" cy="3083094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174621" indent="-117472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88918" indent="-114297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03215" indent="-114297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7512" indent="-114297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31809" indent="-114297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55866" y="1205898"/>
            <a:ext cx="3886200" cy="3083094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174621" indent="-117472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88918" indent="-114297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03215" indent="-114297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7512" indent="-114297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31809" indent="-114297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53357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26163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752497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33400" y="1347789"/>
            <a:ext cx="8115300" cy="265872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8" y="4148221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60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9972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‹Nº›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33400" y="1201739"/>
            <a:ext cx="8115300" cy="2808287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8" y="4148221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60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569644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665183"/>
            <a:ext cx="3662024" cy="292586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621" indent="-117472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60000"/>
              <a:buFont typeface="Arial"/>
              <a:buChar char="•"/>
              <a:defRPr sz="20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8918" indent="-114297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60000"/>
              <a:buFont typeface="Arial"/>
              <a:buChar char="•"/>
              <a:defRPr sz="18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03215" indent="-114297">
              <a:buClr>
                <a:schemeClr val="tx2"/>
              </a:buClr>
              <a:buSzPct val="60000"/>
              <a:buFont typeface="Arial"/>
              <a:buChar char="•"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517512" indent="-114297">
              <a:buClr>
                <a:schemeClr val="tx2"/>
              </a:buClr>
              <a:buSzPct val="60000"/>
              <a:buFont typeface="Arial"/>
              <a:buChar char="•"/>
              <a:defRPr sz="14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631809" indent="-114297">
              <a:buClr>
                <a:schemeClr val="tx2"/>
              </a:buClr>
              <a:buSzPct val="60000"/>
              <a:buFont typeface="Arial"/>
              <a:buChar char="•"/>
              <a:defRPr sz="12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7" y="341314"/>
            <a:ext cx="3686559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03293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>
          <p15:clr>
            <a:srgbClr val="FBAE40"/>
          </p15:clr>
        </p15:guide>
        <p15:guide id="3" pos="2598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19101" y="1657350"/>
            <a:ext cx="3827463" cy="1828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196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97464" y="531812"/>
            <a:ext cx="3551237" cy="4059237"/>
          </a:xfrm>
          <a:prstGeom prst="rect">
            <a:avLst/>
          </a:prstGeom>
        </p:spPr>
        <p:txBody>
          <a:bodyPr lIns="0" rIns="0" anchor="ctr" anchorCtr="0"/>
          <a:lstStyle>
            <a:lvl1pPr marL="169859" indent="-169859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>
                <a:tab pos="228594" algn="l"/>
              </a:tabLs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6067" indent="-171446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57189" indent="-117472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74661" indent="-117472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44520" indent="-112710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7842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7" y="510540"/>
            <a:ext cx="3808797" cy="65532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684196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97464" y="510540"/>
            <a:ext cx="3551237" cy="4080510"/>
          </a:xfrm>
          <a:prstGeom prst="rect">
            <a:avLst/>
          </a:prstGeom>
        </p:spPr>
        <p:txBody>
          <a:bodyPr lIns="0" rIns="0"/>
          <a:lstStyle>
            <a:lvl1pPr marL="114297" indent="-114297">
              <a:lnSpc>
                <a:spcPct val="100000"/>
              </a:lnSpc>
              <a:buClr>
                <a:schemeClr val="tx1"/>
              </a:buClr>
              <a:buSzPct val="60000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94" indent="-114297">
              <a:lnSpc>
                <a:spcPct val="100000"/>
              </a:lnSpc>
              <a:buClr>
                <a:schemeClr val="tx1"/>
              </a:buClr>
              <a:buSzPct val="60000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42892" indent="-114297">
              <a:lnSpc>
                <a:spcPct val="100000"/>
              </a:lnSpc>
              <a:buClr>
                <a:schemeClr val="tx1"/>
              </a:buClr>
              <a:buSzPct val="60000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7189" indent="-123822">
              <a:lnSpc>
                <a:spcPct val="100000"/>
              </a:lnSpc>
              <a:buClr>
                <a:schemeClr val="tx1"/>
              </a:buClr>
              <a:buSzPct val="60000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574661" indent="-117472">
              <a:lnSpc>
                <a:spcPct val="100000"/>
              </a:lnSpc>
              <a:buClr>
                <a:schemeClr val="tx1"/>
              </a:buClr>
              <a:buSzPct val="60000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37767" y="1659843"/>
            <a:ext cx="3808797" cy="2931208"/>
          </a:xfrm>
          <a:prstGeom prst="rect">
            <a:avLst/>
          </a:prstGeom>
        </p:spPr>
        <p:txBody>
          <a:bodyPr/>
          <a:lstStyle>
            <a:lvl1pPr marL="114297" indent="-114297">
              <a:buClr>
                <a:schemeClr val="tx2"/>
              </a:buClr>
              <a:buSzPct val="60000"/>
              <a:defRPr lang="en-US" sz="2000" kern="1200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228594" indent="-114297">
              <a:buClr>
                <a:schemeClr val="tx2"/>
              </a:buClr>
              <a:buSzPct val="60000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42892" indent="-114297">
              <a:buClr>
                <a:schemeClr val="tx2"/>
              </a:buClr>
              <a:buSzPct val="60000"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7189" indent="-123822">
              <a:buClr>
                <a:schemeClr val="tx2"/>
              </a:buClr>
              <a:buSzPct val="60000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574661" indent="-117472">
              <a:buClr>
                <a:schemeClr val="tx2"/>
              </a:buClr>
              <a:buSzPct val="60000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2298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alf_Page_Picture_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7" y="1659732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196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89526" y="531813"/>
            <a:ext cx="3559175" cy="336484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5089526" y="4062351"/>
            <a:ext cx="3559175" cy="5251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4180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alf_Pag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7" y="1659732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196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89526" y="531814"/>
            <a:ext cx="3559175" cy="405923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879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7" y="1659732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196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2821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alf_Page_Pictur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7" y="1659732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196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80093" y="0"/>
            <a:ext cx="4563907" cy="51435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182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7" y="1659732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196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5089526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89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Half_Pag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7" y="1659732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196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5089526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9" y="4741655"/>
            <a:ext cx="34070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29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5359021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‹Nº›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reeform 6"/>
          <p:cNvSpPr>
            <a:spLocks noChangeAspect="1" noEditPoints="1"/>
          </p:cNvSpPr>
          <p:nvPr userDrawn="1"/>
        </p:nvSpPr>
        <p:spPr bwMode="auto">
          <a:xfrm>
            <a:off x="3762995" y="2129077"/>
            <a:ext cx="1618012" cy="859571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8520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_for events">
    <p:bg>
      <p:bgPr>
        <a:solidFill>
          <a:srgbClr val="003C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isco Networking Academy_Slides_v2_closing-02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" y="0"/>
            <a:ext cx="9143111" cy="5143500"/>
          </a:xfrm>
          <a:prstGeom prst="rect">
            <a:avLst/>
          </a:prstGeom>
        </p:spPr>
      </p:pic>
      <p:sp>
        <p:nvSpPr>
          <p:cNvPr id="5" name="Freeform 6"/>
          <p:cNvSpPr>
            <a:spLocks noChangeAspect="1" noEditPoints="1"/>
          </p:cNvSpPr>
          <p:nvPr userDrawn="1"/>
        </p:nvSpPr>
        <p:spPr bwMode="auto">
          <a:xfrm>
            <a:off x="3762995" y="2129077"/>
            <a:ext cx="1618012" cy="859571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69DD8C5-247B-46A8-B653-7A166AB213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98999" y="1889681"/>
            <a:ext cx="1946002" cy="157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0492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11909-BB21-4BEE-BF4C-A7DF38B670BC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7DE9-7EA1-432F-971F-8F89B0F9E0A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90578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807167E1-0A5F-400F-9302-2123A446BA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8626" y="323829"/>
            <a:ext cx="1044896" cy="84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52022"/>
      </p:ext>
    </p:extLst>
  </p:cSld>
  <p:clrMapOvr>
    <a:masterClrMapping/>
  </p:clrMapOvr>
  <p:transition spd="slow">
    <p:wipe/>
  </p:transition>
  <p:extLst mod="1"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518">
          <p15:clr>
            <a:srgbClr val="FBAE40"/>
          </p15:clr>
        </p15:guide>
        <p15:guide id="4" pos="812">
          <p15:clr>
            <a:srgbClr val="FBAE40"/>
          </p15:clr>
        </p15:guide>
        <p15:guide id="5" pos="31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F1C1B-9AB9-41AC-A178-FFA0A4FE7774}" type="datetime1">
              <a:rPr lang="en-GB" smtClean="0"/>
              <a:t>15/05/2024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C19-9179-4780-9DAC-D42F313C7C3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047457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068F5-1D3B-4838-98B8-CF25CD95855A}" type="datetime1">
              <a:rPr lang="en-GB" smtClean="0"/>
              <a:t>15/05/2024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C19-9179-4780-9DAC-D42F313C7C3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883329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A93D5-FE0E-4E01-A974-677870E8B36C}" type="datetime1">
              <a:rPr lang="en-GB" smtClean="0"/>
              <a:t>15/05/2024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C19-9179-4780-9DAC-D42F313C7C3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509001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A61A4-0FCE-4A0F-AF92-E3BD778271F3}" type="datetime1">
              <a:rPr lang="en-GB" smtClean="0"/>
              <a:t>15/05/2024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C19-9179-4780-9DAC-D42F313C7C3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221677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78313-FFB0-4923-8F89-8A04E1A42567}" type="datetime1">
              <a:rPr lang="en-GB" smtClean="0"/>
              <a:t>15/05/2024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C19-9179-4780-9DAC-D42F313C7C3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053719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4A18F-5651-4E48-B170-BD9B83906FF0}" type="datetime1">
              <a:rPr lang="en-GB" smtClean="0"/>
              <a:t>15/05/2024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C19-9179-4780-9DAC-D42F313C7C3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17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000000"/>
              </a:buClr>
              <a:buSzPct val="100000"/>
              <a:defRPr sz="12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buClr>
                <a:srgbClr val="000000"/>
              </a:buClr>
              <a:buSzPct val="100000"/>
              <a:defRPr sz="1200">
                <a:solidFill>
                  <a:srgbClr val="000000"/>
                </a:solidFill>
              </a:defRPr>
            </a:lvl2pPr>
            <a:lvl3pPr lvl="2">
              <a:spcBef>
                <a:spcPts val="0"/>
              </a:spcBef>
              <a:buClr>
                <a:srgbClr val="000000"/>
              </a:buClr>
              <a:buSzPct val="100000"/>
              <a:defRPr sz="1200">
                <a:solidFill>
                  <a:srgbClr val="000000"/>
                </a:solidFill>
              </a:defRPr>
            </a:lvl3pPr>
            <a:lvl4pPr lvl="3">
              <a:spcBef>
                <a:spcPts val="0"/>
              </a:spcBef>
              <a:buClr>
                <a:srgbClr val="000000"/>
              </a:buClr>
              <a:buSzPct val="100000"/>
              <a:defRPr sz="1200">
                <a:solidFill>
                  <a:srgbClr val="000000"/>
                </a:solidFill>
              </a:defRPr>
            </a:lvl4pPr>
            <a:lvl5pPr lvl="4">
              <a:spcBef>
                <a:spcPts val="0"/>
              </a:spcBef>
              <a:buClr>
                <a:srgbClr val="000000"/>
              </a:buClr>
              <a:buSzPct val="100000"/>
              <a:defRPr sz="1200">
                <a:solidFill>
                  <a:srgbClr val="000000"/>
                </a:solidFill>
              </a:defRPr>
            </a:lvl5pPr>
            <a:lvl6pPr lvl="5">
              <a:spcBef>
                <a:spcPts val="0"/>
              </a:spcBef>
              <a:buClr>
                <a:srgbClr val="000000"/>
              </a:buClr>
              <a:buSzPct val="100000"/>
              <a:defRPr sz="1200">
                <a:solidFill>
                  <a:srgbClr val="000000"/>
                </a:solidFill>
              </a:defRPr>
            </a:lvl6pPr>
            <a:lvl7pPr lvl="6">
              <a:spcBef>
                <a:spcPts val="0"/>
              </a:spcBef>
              <a:buClr>
                <a:srgbClr val="000000"/>
              </a:buClr>
              <a:buSzPct val="100000"/>
              <a:defRPr sz="1200">
                <a:solidFill>
                  <a:srgbClr val="000000"/>
                </a:solidFill>
              </a:defRPr>
            </a:lvl7pPr>
            <a:lvl8pPr lvl="7">
              <a:spcBef>
                <a:spcPts val="0"/>
              </a:spcBef>
              <a:buClr>
                <a:srgbClr val="000000"/>
              </a:buClr>
              <a:buSzPct val="100000"/>
              <a:defRPr sz="1200">
                <a:solidFill>
                  <a:srgbClr val="000000"/>
                </a:solidFill>
              </a:defRPr>
            </a:lvl8pPr>
            <a:lvl9pPr lvl="8">
              <a:spcBef>
                <a:spcPts val="0"/>
              </a:spcBef>
              <a:buClr>
                <a:srgbClr val="000000"/>
              </a:buClr>
              <a:buSzPct val="100000"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‹Nº›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F9BA4-24D9-4E83-8B28-EC6045109DA0}" type="datetime1">
              <a:rPr lang="en-GB" smtClean="0"/>
              <a:t>15/05/2024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C19-9179-4780-9DAC-D42F313C7C3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53049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0F36D-F4D3-4A2F-BCFB-3FDE43E6A525}" type="datetime1">
              <a:rPr lang="en-GB" smtClean="0"/>
              <a:t>15/05/2024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C19-9179-4780-9DAC-D42F313C7C3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185855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0AB67-84E7-4233-9961-7FD0A992F0DA}" type="datetime1">
              <a:rPr lang="en-GB" smtClean="0"/>
              <a:t>15/05/2024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C19-9179-4780-9DAC-D42F313C7C3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747266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BC32B-FC08-4047-9638-A7B88C9AF2E1}" type="datetime1">
              <a:rPr lang="en-GB" smtClean="0"/>
              <a:t>15/05/2024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C19-9179-4780-9DAC-D42F313C7C3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62657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6F52E-4079-400A-B1FD-B6FE8EE42604}" type="datetime1">
              <a:rPr lang="en-GB" smtClean="0"/>
              <a:t>15/05/2024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C19-9179-4780-9DAC-D42F313C7C3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00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‹Nº›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48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47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29" Type="http://schemas.openxmlformats.org/officeDocument/2006/relationships/slideLayout" Target="../slideLayouts/slideLayout51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46.xml"/><Relationship Id="rId32" Type="http://schemas.openxmlformats.org/officeDocument/2006/relationships/theme" Target="../theme/theme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28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53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Relationship Id="rId27" Type="http://schemas.openxmlformats.org/officeDocument/2006/relationships/slideLayout" Target="../slideLayouts/slideLayout49.xml"/><Relationship Id="rId30" Type="http://schemas.openxmlformats.org/officeDocument/2006/relationships/slideLayout" Target="../slideLayouts/slideLayout5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‹Nº›</a:t>
            </a:fld>
            <a:endParaRPr lang="en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60" r:id="rId10"/>
    <p:sldLayoutId id="214748367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69F45-234F-4D98-8AAE-7ED1F80960E9}" type="datetime1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1CA95-E0BC-48B5-948A-ECC494EB4D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602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477680" y="4741655"/>
            <a:ext cx="34010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defTabSz="61072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20" baseline="0" dirty="0">
                <a:solidFill>
                  <a:schemeClr val="bg2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2018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62702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700" r:id="rId25"/>
    <p:sldLayoutId id="2147483701" r:id="rId26"/>
    <p:sldLayoutId id="2147483702" r:id="rId27"/>
    <p:sldLayoutId id="2147483703" r:id="rId28"/>
    <p:sldLayoutId id="2147483704" r:id="rId29"/>
    <p:sldLayoutId id="2147483705" r:id="rId30"/>
    <p:sldLayoutId id="2147483706" r:id="rId31"/>
  </p:sldLayoutIdLst>
  <p:txStyles>
    <p:titleStyle>
      <a:lvl1pPr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2800" b="0" i="0" u="none" kern="1200" dirty="0">
          <a:solidFill>
            <a:schemeClr val="tx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189"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378"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566"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754"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59" indent="-169859" algn="l" defTabSz="684196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66" indent="-215894" algn="l" defTabSz="684196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789" indent="-169859" algn="l" defTabSz="684196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25" indent="-169859" algn="l" defTabSz="684196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61" indent="-169859" algn="l" defTabSz="684196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34" indent="-171441" algn="l" defTabSz="685760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21" indent="-171418" algn="l" defTabSz="685760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160" indent="0" algn="l" defTabSz="685760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81" indent="-171441" algn="l" defTabSz="68576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8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0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39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21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98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81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60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42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92">
          <p15:clr>
            <a:srgbClr val="F26B43"/>
          </p15:clr>
        </p15:guide>
        <p15:guide id="2" pos="336">
          <p15:clr>
            <a:srgbClr val="F26B43"/>
          </p15:clr>
        </p15:guide>
        <p15:guide id="3" pos="5448">
          <p15:clr>
            <a:srgbClr val="F26B43"/>
          </p15:clr>
        </p15:guide>
        <p15:guide id="4" orient="horz" pos="757">
          <p15:clr>
            <a:srgbClr val="F26B43"/>
          </p15:clr>
        </p15:guide>
        <p15:guide id="5" orient="horz" pos="335">
          <p15:clr>
            <a:srgbClr val="F26B43"/>
          </p15:clr>
        </p15:guide>
        <p15:guide id="6" pos="2876">
          <p15:clr>
            <a:srgbClr val="F26B43"/>
          </p15:clr>
        </p15:guide>
        <p15:guide id="7" orient="horz" pos="1043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FCDAA-2A8E-4825-9CBE-1F8A6B156943}" type="datetime1">
              <a:rPr lang="en-GB" smtClean="0"/>
              <a:t>15/05/2024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E3DC19-9179-4780-9DAC-D42F313C7C3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8301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hf hdr="0" dt="0"/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doc.python.org/2/library/datetime.html" TargetMode="Externa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pandas.pydata.org/" TargetMode="Externa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3AF89D63-F20F-4165-B56E-EF39DC6040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err="1"/>
              <a:t>Msc</a:t>
            </a:r>
            <a:r>
              <a:rPr lang="es-ES" dirty="0"/>
              <a:t> Jorge Guerra </a:t>
            </a:r>
            <a:r>
              <a:rPr lang="es-ES" dirty="0" err="1"/>
              <a:t>Guerra</a:t>
            </a:r>
            <a:endParaRPr lang="es-P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D870E49-673A-4647-B5BB-50CC227A63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Science</a:t>
            </a:r>
            <a:r>
              <a:rPr lang="es-ES" dirty="0"/>
              <a:t> Instructor</a:t>
            </a:r>
            <a:endParaRPr lang="es-PE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649878D-E56A-4F6B-917D-471A0F4338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3978" y="3300269"/>
            <a:ext cx="6582740" cy="299001"/>
          </a:xfrm>
        </p:spPr>
        <p:txBody>
          <a:bodyPr/>
          <a:lstStyle/>
          <a:p>
            <a:r>
              <a:rPr lang="es-ES" dirty="0"/>
              <a:t>Versión 3.12</a:t>
            </a:r>
            <a:endParaRPr lang="es-PE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25767" y="850407"/>
            <a:ext cx="6848490" cy="2449862"/>
          </a:xfrm>
        </p:spPr>
        <p:txBody>
          <a:bodyPr/>
          <a:lstStyle/>
          <a:p>
            <a:br>
              <a:rPr lang="en-US" sz="4400" kern="0" dirty="0"/>
            </a:br>
            <a:br>
              <a:rPr lang="en-US" sz="4400" kern="0" dirty="0"/>
            </a:br>
            <a:r>
              <a:rPr lang="en-US" sz="4400" kern="0" dirty="0"/>
              <a:t>Session 8 – </a:t>
            </a:r>
            <a:br>
              <a:rPr lang="en-US" sz="4400" kern="0" dirty="0"/>
            </a:br>
            <a:r>
              <a:rPr lang="en-US" sz="4400" kern="0" dirty="0"/>
              <a:t>Pandas</a:t>
            </a:r>
            <a:endParaRPr lang="en-US" sz="44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079A343-A6E0-45C1-9529-C01352C73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71" y="5813"/>
            <a:ext cx="3396277" cy="84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31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Creating DataFrame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452650" y="1197075"/>
            <a:ext cx="8229600" cy="10260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pd.DataFrame({‘foo’: [‘x’, ‘y’, ‘z’],</a:t>
            </a:r>
          </a:p>
          <a:p>
            <a:pPr marL="2286000" lvl="0" indent="0" rtl="0">
              <a:spcBef>
                <a:spcPts val="0"/>
              </a:spcBef>
              <a:buNone/>
            </a:pP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  ‘bar’: [6, 10, None],</a:t>
            </a:r>
          </a:p>
          <a:p>
            <a:pPr marL="2286000" lvl="0" indent="0" rtl="0">
              <a:spcBef>
                <a:spcPts val="0"/>
              </a:spcBef>
              <a:buNone/>
            </a:pP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  ‘baz’: [True, True, False]})</a:t>
            </a:r>
          </a:p>
        </p:txBody>
      </p:sp>
      <p:graphicFrame>
        <p:nvGraphicFramePr>
          <p:cNvPr id="156" name="Shape 156"/>
          <p:cNvGraphicFramePr/>
          <p:nvPr/>
        </p:nvGraphicFramePr>
        <p:xfrm>
          <a:off x="2945450" y="2718075"/>
          <a:ext cx="3253100" cy="2100300"/>
        </p:xfrm>
        <a:graphic>
          <a:graphicData uri="http://schemas.openxmlformats.org/drawingml/2006/table">
            <a:tbl>
              <a:tblPr>
                <a:noFill/>
                <a:tableStyleId>{B55B7F70-BE41-4672-A39A-05E86BB5284C}</a:tableStyleId>
              </a:tblPr>
              <a:tblGrid>
                <a:gridCol w="79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0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2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50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foo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bar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baz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0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0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x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6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0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y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10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0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2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z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NaN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False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089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Frame data types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268016"/>
          <a:ext cx="6865296" cy="3324070"/>
        </p:xfrm>
        <a:graphic>
          <a:graphicData uri="http://schemas.openxmlformats.org/drawingml/2006/table">
            <a:tbl>
              <a:tblPr/>
              <a:tblGrid>
                <a:gridCol w="2288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8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8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247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dirty="0">
                          <a:effectLst/>
                        </a:rPr>
                        <a:t>Pandas Type</a:t>
                      </a:r>
                    </a:p>
                  </a:txBody>
                  <a:tcPr marL="39799" marR="39799" marT="39799" marB="39799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>
                          <a:effectLst/>
                        </a:rPr>
                        <a:t>Native Python Type</a:t>
                      </a:r>
                    </a:p>
                  </a:txBody>
                  <a:tcPr marL="39799" marR="39799" marT="39799" marB="39799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dirty="0">
                          <a:effectLst/>
                        </a:rPr>
                        <a:t>Description</a:t>
                      </a:r>
                    </a:p>
                  </a:txBody>
                  <a:tcPr marL="39799" marR="39799" marT="39799" marB="39799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1118"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object</a:t>
                      </a:r>
                    </a:p>
                  </a:txBody>
                  <a:tcPr marL="39799" marR="39799" marT="39799" marB="39799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string</a:t>
                      </a:r>
                    </a:p>
                  </a:txBody>
                  <a:tcPr marL="39799" marR="39799" marT="39799" marB="39799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The most general dtype. Will be assigned to your column if column has mixed types (numbers and strings).</a:t>
                      </a:r>
                    </a:p>
                  </a:txBody>
                  <a:tcPr marL="39799" marR="39799" marT="39799" marB="39799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8238"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int64</a:t>
                      </a:r>
                    </a:p>
                  </a:txBody>
                  <a:tcPr marL="39799" marR="39799" marT="39799" marB="39799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int</a:t>
                      </a:r>
                    </a:p>
                  </a:txBody>
                  <a:tcPr marL="39799" marR="39799" marT="39799" marB="39799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Numeric characters. 64 refers to the memory allocated to hold this character.</a:t>
                      </a:r>
                    </a:p>
                  </a:txBody>
                  <a:tcPr marL="39799" marR="39799" marT="39799" marB="39799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3998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float64</a:t>
                      </a:r>
                    </a:p>
                  </a:txBody>
                  <a:tcPr marL="39799" marR="39799" marT="39799" marB="39799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float</a:t>
                      </a:r>
                    </a:p>
                  </a:txBody>
                  <a:tcPr marL="39799" marR="39799" marT="39799" marB="39799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Numeric characters with decimals. If a column contains numbers and NaNs(see below), pandas will default to float64, in case your missing value has a decimal.</a:t>
                      </a:r>
                    </a:p>
                  </a:txBody>
                  <a:tcPr marL="39799" marR="39799" marT="39799" marB="39799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8238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datetime64, timedelta[ns]</a:t>
                      </a:r>
                    </a:p>
                  </a:txBody>
                  <a:tcPr marL="39799" marR="39799" marT="39799" marB="39799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N/A (but see the </a:t>
                      </a:r>
                      <a:r>
                        <a:rPr lang="en-US" sz="1200" u="none" strike="noStrike" dirty="0" err="1">
                          <a:solidFill>
                            <a:srgbClr val="337AB7"/>
                          </a:solidFill>
                          <a:effectLst/>
                          <a:hlinkClick r:id="rId2"/>
                        </a:rPr>
                        <a:t>datetime</a:t>
                      </a:r>
                      <a:r>
                        <a:rPr lang="en-US" sz="1200" dirty="0">
                          <a:effectLst/>
                        </a:rPr>
                        <a:t> module in Python’s standard library)</a:t>
                      </a:r>
                    </a:p>
                  </a:txBody>
                  <a:tcPr marL="39799" marR="39799" marT="39799" marB="39799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Values meant to hold time data. Look into these for time series experiments.</a:t>
                      </a:r>
                    </a:p>
                  </a:txBody>
                  <a:tcPr marL="39799" marR="39799" marT="39799" marB="39799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B841CA95-E0BC-48B5-948A-ECC494EB4D84}" type="slidenum"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/>
              <a:t>11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4048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267" y="1399110"/>
            <a:ext cx="7840175" cy="3000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</a:t>
            </a:r>
            <a:r>
              <a:rPr lang="en-US" sz="1200" kern="1200" dirty="0">
                <a:solidFill>
                  <a:srgbClr val="4472C4">
                    <a:lumMod val="75000"/>
                  </a:srgb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 [4]: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Frame data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B841CA95-E0BC-48B5-948A-ECC494EB4D84}" type="slidenum"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/>
              <a:t>12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36685" y="1399111"/>
            <a:ext cx="7701200" cy="507831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1350" i="1" kern="1200" dirty="0">
                <a:solidFill>
                  <a:srgbClr val="5B9BD5">
                    <a:lumMod val="75000"/>
                  </a:srgb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#Check a particular column type</a:t>
            </a:r>
          </a:p>
          <a:p>
            <a:pPr defTabSz="685800"/>
            <a:r>
              <a:rPr lang="en-US" sz="1350" kern="1200" dirty="0" err="1">
                <a:solidFill>
                  <a:srgbClr val="E7E6E6">
                    <a:lumMod val="25000"/>
                  </a:srgb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df</a:t>
            </a:r>
            <a:r>
              <a:rPr lang="en-US" sz="1350" kern="1200" dirty="0">
                <a:solidFill>
                  <a:srgbClr val="70AD47">
                    <a:lumMod val="75000"/>
                  </a:srgb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</a:t>
            </a:r>
            <a:r>
              <a:rPr lang="en-US" sz="1350" kern="1200" dirty="0">
                <a:solidFill>
                  <a:srgbClr val="C00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'salary'</a:t>
            </a:r>
            <a:r>
              <a:rPr lang="en-US" sz="1350" kern="1200" dirty="0">
                <a:solidFill>
                  <a:srgbClr val="70AD47">
                    <a:lumMod val="75000"/>
                  </a:srgb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]</a:t>
            </a:r>
            <a:r>
              <a:rPr lang="en-US" sz="1350" kern="1200" dirty="0">
                <a:solidFill>
                  <a:srgbClr val="E7E6E6">
                    <a:lumMod val="25000"/>
                  </a:srgb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.</a:t>
            </a:r>
            <a:r>
              <a:rPr lang="en-US" sz="1350" kern="1200" dirty="0" err="1">
                <a:solidFill>
                  <a:srgbClr val="E7E6E6">
                    <a:lumMod val="25000"/>
                  </a:srgb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dtype</a:t>
            </a:r>
            <a:endParaRPr lang="en-US" sz="1350" kern="1200" dirty="0">
              <a:solidFill>
                <a:srgbClr val="E7E6E6">
                  <a:lumMod val="25000"/>
                </a:srgbClr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0390" y="1955619"/>
            <a:ext cx="7840175" cy="3000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</a:t>
            </a:r>
            <a:r>
              <a:rPr lang="en-US" sz="1200" kern="1200" dirty="0">
                <a:solidFill>
                  <a:srgbClr val="C00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Out[4]: </a:t>
            </a:r>
            <a:r>
              <a:rPr lang="en-US" sz="1200" kern="1200" dirty="0" err="1">
                <a:solidFill>
                  <a:srgbClr val="E7E6E6">
                    <a:lumMod val="25000"/>
                  </a:srgb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dtype</a:t>
            </a:r>
            <a:r>
              <a:rPr lang="en-US" sz="1200" kern="1200" dirty="0">
                <a:solidFill>
                  <a:srgbClr val="E7E6E6">
                    <a:lumMod val="25000"/>
                  </a:srgb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('int64')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0395" y="2540233"/>
            <a:ext cx="7840175" cy="3000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</a:t>
            </a:r>
            <a:r>
              <a:rPr lang="en-US" sz="1200" kern="1200" dirty="0">
                <a:solidFill>
                  <a:srgbClr val="4472C4">
                    <a:lumMod val="75000"/>
                  </a:srgb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 [5]: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34813" y="2540234"/>
            <a:ext cx="7701200" cy="507831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1350" i="1" kern="1200" dirty="0">
                <a:solidFill>
                  <a:srgbClr val="5B9BD5">
                    <a:lumMod val="75000"/>
                  </a:srgb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#Check types for all the columns</a:t>
            </a:r>
          </a:p>
          <a:p>
            <a:pPr defTabSz="685800"/>
            <a:r>
              <a:rPr lang="en-US" sz="1350" kern="1200" dirty="0" err="1">
                <a:solidFill>
                  <a:srgbClr val="E7E6E6">
                    <a:lumMod val="25000"/>
                  </a:srgb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df.dtypes</a:t>
            </a:r>
            <a:endParaRPr lang="en-US" sz="1350" kern="1200" dirty="0">
              <a:solidFill>
                <a:srgbClr val="E7E6E6">
                  <a:lumMod val="25000"/>
                </a:srgbClr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8518" y="3239149"/>
            <a:ext cx="7840175" cy="3000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</a:t>
            </a:r>
            <a:r>
              <a:rPr lang="en-US" sz="1200" kern="1200" dirty="0">
                <a:solidFill>
                  <a:srgbClr val="C00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Out[4]:</a:t>
            </a:r>
            <a:endParaRPr lang="en-US" sz="1200" kern="1200" dirty="0">
              <a:solidFill>
                <a:srgbClr val="E7E6E6">
                  <a:lumMod val="25000"/>
                </a:srgbClr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36685" y="3270511"/>
            <a:ext cx="2420915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rank             </a:t>
            </a:r>
          </a:p>
          <a:p>
            <a:pPr defTabSz="685800"/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discipline  </a:t>
            </a:r>
          </a:p>
          <a:p>
            <a:pPr defTabSz="685800"/>
            <a:r>
              <a:rPr lang="en-US" sz="13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phd</a:t>
            </a: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defTabSz="685800"/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service      </a:t>
            </a:r>
          </a:p>
          <a:p>
            <a:pPr defTabSz="685800"/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sex              </a:t>
            </a:r>
          </a:p>
          <a:p>
            <a:pPr defTabSz="685800"/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salary         </a:t>
            </a:r>
          </a:p>
          <a:p>
            <a:pPr defTabSz="685800"/>
            <a:r>
              <a:rPr lang="en-US" sz="13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dtype</a:t>
            </a: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object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15286" y="3268639"/>
            <a:ext cx="242091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object</a:t>
            </a:r>
          </a:p>
          <a:p>
            <a:pPr defTabSz="685800"/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object</a:t>
            </a:r>
          </a:p>
          <a:p>
            <a:pPr defTabSz="685800"/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int64</a:t>
            </a:r>
          </a:p>
          <a:p>
            <a:pPr defTabSz="685800"/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int64</a:t>
            </a:r>
          </a:p>
          <a:p>
            <a:pPr defTabSz="685800"/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object</a:t>
            </a:r>
          </a:p>
          <a:p>
            <a:pPr defTabSz="685800"/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int64</a:t>
            </a:r>
          </a:p>
        </p:txBody>
      </p:sp>
    </p:spTree>
    <p:extLst>
      <p:ext uri="{BB962C8B-B14F-4D97-AF65-F5344CB8AC3E}">
        <p14:creationId xmlns:p14="http://schemas.microsoft.com/office/powerpoint/2010/main" val="2318503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Frames attributes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B841CA95-E0BC-48B5-948A-ECC494EB4D84}" type="slidenum"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/>
              <a:t>13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8650" y="1268016"/>
            <a:ext cx="561381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Python objects have </a:t>
            </a:r>
            <a:r>
              <a:rPr lang="en-US" sz="1350" i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attributes</a:t>
            </a: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and </a:t>
            </a:r>
            <a:r>
              <a:rPr lang="en-US" sz="1350" i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methods</a:t>
            </a: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695794" y="1772588"/>
          <a:ext cx="6323350" cy="261953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6501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73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72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df.attribute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description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298">
                <a:tc>
                  <a:txBody>
                    <a:bodyPr/>
                    <a:lstStyle/>
                    <a:p>
                      <a:r>
                        <a:rPr lang="en-US" sz="1000" dirty="0" err="1"/>
                        <a:t>dtypes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list the types of the columns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298">
                <a:tc>
                  <a:txBody>
                    <a:bodyPr/>
                    <a:lstStyle/>
                    <a:p>
                      <a:r>
                        <a:rPr lang="en-US" sz="1000" dirty="0"/>
                        <a:t>columns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list the column names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279">
                <a:tc>
                  <a:txBody>
                    <a:bodyPr/>
                    <a:lstStyle/>
                    <a:p>
                      <a:r>
                        <a:rPr lang="en-US" sz="1000" dirty="0"/>
                        <a:t>axes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list the row labels</a:t>
                      </a:r>
                      <a:r>
                        <a:rPr lang="en-US" sz="1000" baseline="0" dirty="0"/>
                        <a:t> and column names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774">
                <a:tc>
                  <a:txBody>
                    <a:bodyPr/>
                    <a:lstStyle/>
                    <a:p>
                      <a:r>
                        <a:rPr lang="en-US" sz="1000" dirty="0" err="1"/>
                        <a:t>ndim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number of dimensions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542">
                <a:tc>
                  <a:txBody>
                    <a:bodyPr/>
                    <a:lstStyle/>
                    <a:p>
                      <a:r>
                        <a:rPr lang="en-US" sz="1000" dirty="0"/>
                        <a:t>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number of elements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542">
                <a:tc>
                  <a:txBody>
                    <a:bodyPr/>
                    <a:lstStyle/>
                    <a:p>
                      <a:r>
                        <a:rPr lang="en-US" sz="1000" dirty="0"/>
                        <a:t>shape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return a tuple</a:t>
                      </a:r>
                      <a:r>
                        <a:rPr lang="en-US" sz="1000" baseline="0" dirty="0"/>
                        <a:t> representing the dimensionality 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8542">
                <a:tc>
                  <a:txBody>
                    <a:bodyPr/>
                    <a:lstStyle/>
                    <a:p>
                      <a:r>
                        <a:rPr lang="en-US" sz="1000" dirty="0"/>
                        <a:t>values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numpy</a:t>
                      </a:r>
                      <a:r>
                        <a:rPr lang="en-US" sz="1000" baseline="0" dirty="0"/>
                        <a:t> representation of the data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6849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Frames methods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B841CA95-E0BC-48B5-948A-ECC494EB4D84}" type="slidenum"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/>
              <a:t>14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695794" y="1813811"/>
          <a:ext cx="6323350" cy="3124068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9237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9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36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df.method</a:t>
                      </a:r>
                      <a:r>
                        <a:rPr lang="en-US" sz="1800" dirty="0"/>
                        <a:t>()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description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853">
                <a:tc>
                  <a:txBody>
                    <a:bodyPr/>
                    <a:lstStyle/>
                    <a:p>
                      <a:r>
                        <a:rPr lang="en-US" sz="1000" dirty="0"/>
                        <a:t>head( [n] ), tail( [n] 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first/last</a:t>
                      </a:r>
                      <a:r>
                        <a:rPr lang="en-US" sz="1000" baseline="0" dirty="0"/>
                        <a:t> n rows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853">
                <a:tc>
                  <a:txBody>
                    <a:bodyPr/>
                    <a:lstStyle/>
                    <a:p>
                      <a:r>
                        <a:rPr lang="en-US" sz="1000" dirty="0"/>
                        <a:t>describe()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generate descriptive statistics (for numeric columns only)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252">
                <a:tc>
                  <a:txBody>
                    <a:bodyPr/>
                    <a:lstStyle/>
                    <a:p>
                      <a:r>
                        <a:rPr lang="en-US" sz="1000" dirty="0"/>
                        <a:t>max(), min()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return max/min</a:t>
                      </a:r>
                      <a:r>
                        <a:rPr lang="en-US" sz="1000" baseline="0" dirty="0"/>
                        <a:t> values for all numeric columns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102">
                <a:tc>
                  <a:txBody>
                    <a:bodyPr/>
                    <a:lstStyle/>
                    <a:p>
                      <a:r>
                        <a:rPr lang="en-US" sz="1000" dirty="0"/>
                        <a:t>mean(), median()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return mean/median</a:t>
                      </a:r>
                      <a:r>
                        <a:rPr lang="en-US" sz="1000" baseline="0" dirty="0"/>
                        <a:t> values for all numeric columns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102">
                <a:tc>
                  <a:txBody>
                    <a:bodyPr/>
                    <a:lstStyle/>
                    <a:p>
                      <a:r>
                        <a:rPr lang="en-US" sz="1000" dirty="0" err="1"/>
                        <a:t>std</a:t>
                      </a:r>
                      <a:r>
                        <a:rPr lang="en-US" sz="1000" dirty="0"/>
                        <a:t>()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standard deviation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6127">
                <a:tc>
                  <a:txBody>
                    <a:bodyPr/>
                    <a:lstStyle/>
                    <a:p>
                      <a:r>
                        <a:rPr lang="en-US" sz="1000" dirty="0"/>
                        <a:t>sample([n])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returns a random sample of the</a:t>
                      </a:r>
                      <a:r>
                        <a:rPr lang="en-US" sz="1000" baseline="0" dirty="0"/>
                        <a:t> data frame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6127">
                <a:tc>
                  <a:txBody>
                    <a:bodyPr/>
                    <a:lstStyle/>
                    <a:p>
                      <a:r>
                        <a:rPr lang="en-US" sz="1000" dirty="0" err="1"/>
                        <a:t>dropna</a:t>
                      </a:r>
                      <a:r>
                        <a:rPr lang="en-US" sz="1000" dirty="0"/>
                        <a:t>()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drop all the records with missing values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28650" y="1208056"/>
            <a:ext cx="561381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Unlike attributes, python methods have </a:t>
            </a:r>
            <a:r>
              <a:rPr lang="en-US" sz="1350" i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parenthesis.</a:t>
            </a:r>
          </a:p>
          <a:p>
            <a:pPr defTabSz="685800"/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All attributes and methods can be listed with a </a:t>
            </a:r>
            <a:r>
              <a:rPr lang="en-US" sz="1350" i="1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dir</a:t>
            </a:r>
            <a:r>
              <a:rPr lang="en-US" sz="1350" i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() </a:t>
            </a: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function: </a:t>
            </a:r>
            <a:r>
              <a:rPr lang="en-US" sz="1350" b="1" kern="1200" dirty="0" err="1">
                <a:solidFill>
                  <a:srgbClr val="5B9BD5">
                    <a:lumMod val="50000"/>
                  </a:srgb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dir</a:t>
            </a:r>
            <a:r>
              <a:rPr lang="en-US" sz="1350" b="1" kern="1200" dirty="0">
                <a:solidFill>
                  <a:srgbClr val="5B9BD5">
                    <a:lumMod val="50000"/>
                  </a:srgb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lang="en-US" sz="1350" b="1" kern="1200" dirty="0" err="1">
                <a:solidFill>
                  <a:srgbClr val="5B9BD5">
                    <a:lumMod val="50000"/>
                  </a:srgb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df</a:t>
            </a:r>
            <a:r>
              <a:rPr lang="en-US" sz="1350" b="1" kern="1200" dirty="0">
                <a:solidFill>
                  <a:srgbClr val="5B9BD5">
                    <a:lumMod val="50000"/>
                  </a:srgb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4986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29267"/>
          </a:xfrm>
        </p:spPr>
        <p:txBody>
          <a:bodyPr/>
          <a:lstStyle/>
          <a:p>
            <a:r>
              <a:rPr lang="en-US" b="1" dirty="0"/>
              <a:t>Selecting a column in a Data Frame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Method 1:   </a:t>
            </a:r>
            <a:r>
              <a:rPr lang="en-US" dirty="0"/>
              <a:t>Subset the data frame using column name:</a:t>
            </a:r>
          </a:p>
          <a:p>
            <a:pPr marL="0" indent="0">
              <a:buNone/>
            </a:pPr>
            <a:r>
              <a:rPr lang="en-US" dirty="0"/>
              <a:t>                      </a:t>
            </a:r>
            <a:r>
              <a:rPr lang="en-US" dirty="0" err="1"/>
              <a:t>df</a:t>
            </a:r>
            <a:r>
              <a:rPr lang="en-US" dirty="0"/>
              <a:t>['sex']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Method 2</a:t>
            </a:r>
            <a:r>
              <a:rPr lang="en-US" dirty="0"/>
              <a:t>:   Use the column name as an attribute:</a:t>
            </a:r>
          </a:p>
          <a:p>
            <a:pPr marL="0" indent="0">
              <a:buNone/>
            </a:pPr>
            <a:r>
              <a:rPr lang="en-US" dirty="0"/>
              <a:t>                      </a:t>
            </a:r>
            <a:r>
              <a:rPr lang="en-US" dirty="0" err="1"/>
              <a:t>df.sex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</a:t>
            </a:r>
            <a:r>
              <a:rPr lang="en-US" sz="15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Note: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there is an attribute </a:t>
            </a:r>
            <a:r>
              <a:rPr lang="en-US" sz="15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rank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pandas data frames, so to select a column with a name "rank" we should use method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B841CA95-E0BC-48B5-948A-ECC494EB4D84}" type="slidenum"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/>
              <a:t>15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5867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Column Selection</a:t>
            </a:r>
          </a:p>
        </p:txBody>
      </p:sp>
      <p:graphicFrame>
        <p:nvGraphicFramePr>
          <p:cNvPr id="162" name="Shape 162"/>
          <p:cNvGraphicFramePr/>
          <p:nvPr/>
        </p:nvGraphicFramePr>
        <p:xfrm>
          <a:off x="443250" y="1228900"/>
          <a:ext cx="4141100" cy="3231600"/>
        </p:xfrm>
        <a:graphic>
          <a:graphicData uri="http://schemas.openxmlformats.org/drawingml/2006/table">
            <a:tbl>
              <a:tblPr>
                <a:noFill/>
                <a:tableStyleId>{B55B7F70-BE41-4672-A39A-05E86BB5284C}</a:tableStyleId>
              </a:tblPr>
              <a:tblGrid>
                <a:gridCol w="1035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079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foo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bar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baz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9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0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x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6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79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y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10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79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2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z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NaN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False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3" name="Shape 163"/>
          <p:cNvSpPr txBox="1"/>
          <p:nvPr/>
        </p:nvSpPr>
        <p:spPr>
          <a:xfrm>
            <a:off x="4854100" y="1228900"/>
            <a:ext cx="3841200" cy="4299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df[‘foo’]</a:t>
            </a:r>
          </a:p>
        </p:txBody>
      </p:sp>
      <p:graphicFrame>
        <p:nvGraphicFramePr>
          <p:cNvPr id="164" name="Shape 164"/>
          <p:cNvGraphicFramePr/>
          <p:nvPr/>
        </p:nvGraphicFramePr>
        <p:xfrm>
          <a:off x="4854100" y="2043325"/>
          <a:ext cx="1931050" cy="2417175"/>
        </p:xfrm>
        <a:graphic>
          <a:graphicData uri="http://schemas.openxmlformats.org/drawingml/2006/table">
            <a:tbl>
              <a:tblPr>
                <a:noFill/>
                <a:tableStyleId>{B55B7F70-BE41-4672-A39A-05E86BB5284C}</a:tableStyleId>
              </a:tblPr>
              <a:tblGrid>
                <a:gridCol w="965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57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0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x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57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y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57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2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z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Column Selection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x="4854100" y="1228900"/>
            <a:ext cx="3841200" cy="4299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df[[‘foo’, ‘bar’]]</a:t>
            </a:r>
          </a:p>
        </p:txBody>
      </p:sp>
      <p:graphicFrame>
        <p:nvGraphicFramePr>
          <p:cNvPr id="171" name="Shape 171"/>
          <p:cNvGraphicFramePr/>
          <p:nvPr/>
        </p:nvGraphicFramePr>
        <p:xfrm>
          <a:off x="443250" y="1228900"/>
          <a:ext cx="4141100" cy="3231600"/>
        </p:xfrm>
        <a:graphic>
          <a:graphicData uri="http://schemas.openxmlformats.org/drawingml/2006/table">
            <a:tbl>
              <a:tblPr>
                <a:noFill/>
                <a:tableStyleId>{B55B7F70-BE41-4672-A39A-05E86BB5284C}</a:tableStyleId>
              </a:tblPr>
              <a:tblGrid>
                <a:gridCol w="1035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079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foo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bar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baz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9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0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x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6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79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y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10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79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2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z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NaN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False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2" name="Shape 172"/>
          <p:cNvGraphicFramePr/>
          <p:nvPr/>
        </p:nvGraphicFramePr>
        <p:xfrm>
          <a:off x="4854100" y="2064200"/>
          <a:ext cx="2916675" cy="2396300"/>
        </p:xfrm>
        <a:graphic>
          <a:graphicData uri="http://schemas.openxmlformats.org/drawingml/2006/table">
            <a:tbl>
              <a:tblPr>
                <a:noFill/>
                <a:tableStyleId>{B55B7F70-BE41-4672-A39A-05E86BB5284C}</a:tableStyleId>
              </a:tblPr>
              <a:tblGrid>
                <a:gridCol w="97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2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2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90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foo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bar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0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0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x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6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90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y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10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90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2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z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NaN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Frames: method </a:t>
            </a:r>
            <a:r>
              <a:rPr lang="en-US" dirty="0" err="1"/>
              <a:t>loc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18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43317" y="1506947"/>
            <a:ext cx="7813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If we need to select a range of rows, using their labels we can use method </a:t>
            </a:r>
            <a:r>
              <a:rPr lang="en-US" sz="1800" dirty="0" err="1"/>
              <a:t>loc</a:t>
            </a:r>
            <a:r>
              <a:rPr lang="en-US" sz="1800" dirty="0"/>
              <a:t>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2267" y="2189503"/>
            <a:ext cx="784017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        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[ ]: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36685" y="2189502"/>
            <a:ext cx="7701200" cy="41549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i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#Select rows by their labels:</a:t>
            </a:r>
          </a:p>
          <a:p>
            <a:r>
              <a:rPr lang="en-US" sz="1050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df_sub.loc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10:20</a:t>
            </a:r>
            <a:r>
              <a:rPr lang="en-US" sz="105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5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5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rank','sex','salary</a:t>
            </a:r>
            <a:r>
              <a:rPr lang="en-US" sz="105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3770" y="3033208"/>
            <a:ext cx="784017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         </a:t>
            </a:r>
            <a:r>
              <a:rPr lang="en-US" sz="12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Out[ ]: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608" y="2674250"/>
            <a:ext cx="1714739" cy="19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34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Row Selection</a:t>
            </a:r>
          </a:p>
        </p:txBody>
      </p:sp>
      <p:graphicFrame>
        <p:nvGraphicFramePr>
          <p:cNvPr id="178" name="Shape 178"/>
          <p:cNvGraphicFramePr/>
          <p:nvPr/>
        </p:nvGraphicFramePr>
        <p:xfrm>
          <a:off x="443250" y="1228900"/>
          <a:ext cx="4141100" cy="3231600"/>
        </p:xfrm>
        <a:graphic>
          <a:graphicData uri="http://schemas.openxmlformats.org/drawingml/2006/table">
            <a:tbl>
              <a:tblPr>
                <a:noFill/>
                <a:tableStyleId>{B55B7F70-BE41-4672-A39A-05E86BB5284C}</a:tableStyleId>
              </a:tblPr>
              <a:tblGrid>
                <a:gridCol w="1035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079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foo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bar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baz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9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0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x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6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79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y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10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79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2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z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NaN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False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9" name="Shape 179"/>
          <p:cNvSpPr txBox="1"/>
          <p:nvPr/>
        </p:nvSpPr>
        <p:spPr>
          <a:xfrm>
            <a:off x="4854100" y="1228900"/>
            <a:ext cx="3841200" cy="4299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df.loc[0]</a:t>
            </a:r>
          </a:p>
        </p:txBody>
      </p:sp>
      <p:graphicFrame>
        <p:nvGraphicFramePr>
          <p:cNvPr id="180" name="Shape 180"/>
          <p:cNvGraphicFramePr/>
          <p:nvPr/>
        </p:nvGraphicFramePr>
        <p:xfrm>
          <a:off x="4854100" y="2043325"/>
          <a:ext cx="1931050" cy="2417175"/>
        </p:xfrm>
        <a:graphic>
          <a:graphicData uri="http://schemas.openxmlformats.org/drawingml/2006/table">
            <a:tbl>
              <a:tblPr>
                <a:noFill/>
                <a:tableStyleId>{B55B7F70-BE41-4672-A39A-05E86BB5284C}</a:tableStyleId>
              </a:tblPr>
              <a:tblGrid>
                <a:gridCol w="965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57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foo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x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57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bar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6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57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baz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hape 123" descr="giphy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2275" y="0"/>
            <a:ext cx="3219450" cy="3219450"/>
          </a:xfrm>
          <a:prstGeom prst="flowChartOffpageConnector">
            <a:avLst/>
          </a:prstGeom>
          <a:noFill/>
          <a:ln w="9525" cap="flat" cmpd="sng">
            <a:solidFill>
              <a:srgbClr val="D6D6D6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24" name="Shape 124"/>
          <p:cNvSpPr txBox="1">
            <a:spLocks noGrp="1"/>
          </p:cNvSpPr>
          <p:nvPr>
            <p:ph type="ctrTitle"/>
          </p:nvPr>
        </p:nvSpPr>
        <p:spPr>
          <a:xfrm>
            <a:off x="1487100" y="3411362"/>
            <a:ext cx="6169800" cy="740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>
                <a:solidFill>
                  <a:schemeClr val="dk1"/>
                </a:solidFill>
              </a:rPr>
              <a:t>Pandas</a:t>
            </a:r>
          </a:p>
        </p:txBody>
      </p:sp>
      <p:sp>
        <p:nvSpPr>
          <p:cNvPr id="125" name="Shape 125"/>
          <p:cNvSpPr txBox="1">
            <a:spLocks noGrp="1"/>
          </p:cNvSpPr>
          <p:nvPr>
            <p:ph type="subTitle" idx="1"/>
          </p:nvPr>
        </p:nvSpPr>
        <p:spPr>
          <a:xfrm>
            <a:off x="1487100" y="4192475"/>
            <a:ext cx="6169800" cy="571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PE" sz="2400" dirty="0">
                <a:solidFill>
                  <a:schemeClr val="accent3"/>
                </a:solidFill>
              </a:rPr>
              <a:t>Porque usarlo</a:t>
            </a:r>
            <a:endParaRPr lang="en" sz="24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Row Selection</a:t>
            </a:r>
          </a:p>
        </p:txBody>
      </p:sp>
      <p:sp>
        <p:nvSpPr>
          <p:cNvPr id="186" name="Shape 186"/>
          <p:cNvSpPr txBox="1"/>
          <p:nvPr/>
        </p:nvSpPr>
        <p:spPr>
          <a:xfrm>
            <a:off x="4854100" y="1228900"/>
            <a:ext cx="3841200" cy="4299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df.loc[0:2]</a:t>
            </a:r>
          </a:p>
        </p:txBody>
      </p:sp>
      <p:graphicFrame>
        <p:nvGraphicFramePr>
          <p:cNvPr id="187" name="Shape 187"/>
          <p:cNvGraphicFramePr/>
          <p:nvPr/>
        </p:nvGraphicFramePr>
        <p:xfrm>
          <a:off x="443250" y="1228900"/>
          <a:ext cx="4141100" cy="3231600"/>
        </p:xfrm>
        <a:graphic>
          <a:graphicData uri="http://schemas.openxmlformats.org/drawingml/2006/table">
            <a:tbl>
              <a:tblPr>
                <a:noFill/>
                <a:tableStyleId>{B55B7F70-BE41-4672-A39A-05E86BB5284C}</a:tableStyleId>
              </a:tblPr>
              <a:tblGrid>
                <a:gridCol w="1035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079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foo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bar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baz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9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0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x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6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79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y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10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79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2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z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NaN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False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8" name="Shape 188"/>
          <p:cNvGraphicFramePr/>
          <p:nvPr/>
        </p:nvGraphicFramePr>
        <p:xfrm>
          <a:off x="4854100" y="2064775"/>
          <a:ext cx="3253100" cy="2395725"/>
        </p:xfrm>
        <a:graphic>
          <a:graphicData uri="http://schemas.openxmlformats.org/drawingml/2006/table">
            <a:tbl>
              <a:tblPr>
                <a:noFill/>
                <a:tableStyleId>{B55B7F70-BE41-4672-A39A-05E86BB5284C}</a:tableStyleId>
              </a:tblPr>
              <a:tblGrid>
                <a:gridCol w="79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0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2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985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foo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bar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baz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85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0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x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6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85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y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10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Frames: method </a:t>
            </a:r>
            <a:r>
              <a:rPr lang="en-US" dirty="0" err="1"/>
              <a:t>iloc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21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43317" y="1506947"/>
            <a:ext cx="7813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If we need to select a range of rows and/or columns, using their positions we can use method </a:t>
            </a:r>
            <a:r>
              <a:rPr lang="en-US" sz="1800" dirty="0" err="1"/>
              <a:t>iloc</a:t>
            </a:r>
            <a:r>
              <a:rPr lang="en-US" sz="1800" dirty="0"/>
              <a:t>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2267" y="2189503"/>
            <a:ext cx="784017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        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[ ]: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36685" y="2189502"/>
            <a:ext cx="7701200" cy="41549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i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#Select rows by their labels:</a:t>
            </a:r>
          </a:p>
          <a:p>
            <a:r>
              <a:rPr lang="en-US" sz="1050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df_sub.iloc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10:20</a:t>
            </a:r>
            <a:r>
              <a:rPr lang="en-US" sz="105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0, 3, 4, 5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4803" y="3033208"/>
            <a:ext cx="784017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         </a:t>
            </a:r>
            <a:r>
              <a:rPr lang="en-US" sz="12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Out[ ]: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85" y="2709637"/>
            <a:ext cx="1800381" cy="235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965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Frames: method </a:t>
            </a:r>
            <a:r>
              <a:rPr lang="en-US" dirty="0" err="1"/>
              <a:t>iloc</a:t>
            </a:r>
            <a:r>
              <a:rPr lang="en-US" dirty="0"/>
              <a:t> (summary)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22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28651" y="1347839"/>
            <a:ext cx="7701200" cy="738664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df.iloc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  <a:r>
              <a:rPr lang="en-US" sz="1050" i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First row of a data frame</a:t>
            </a:r>
          </a:p>
          <a:p>
            <a:r>
              <a:rPr lang="en-US" sz="1050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df.iloc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50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  <a:r>
              <a:rPr lang="en-US" sz="1050" i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#(i+1)</a:t>
            </a:r>
            <a:r>
              <a:rPr lang="en-US" sz="1050" i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US" sz="1050" i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row </a:t>
            </a:r>
          </a:p>
          <a:p>
            <a:r>
              <a:rPr lang="en-US" sz="1050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df.iloc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50" i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Last row 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6052" y="2451878"/>
            <a:ext cx="7701200" cy="577081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df.iloc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[:,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  <a:r>
              <a:rPr lang="en-US" sz="1050" i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First column</a:t>
            </a:r>
          </a:p>
          <a:p>
            <a:r>
              <a:rPr lang="en-US" sz="1050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df.iloc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[:,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50" i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Last column 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6052" y="3441613"/>
            <a:ext cx="7701200" cy="1061829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df.iloc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0:7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]       </a:t>
            </a:r>
            <a:r>
              <a:rPr lang="en-US" sz="1050" i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#First 7 rows </a:t>
            </a:r>
          </a:p>
          <a:p>
            <a:r>
              <a:rPr lang="en-US" sz="1050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df.iloc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50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:, 0:2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]    </a:t>
            </a:r>
            <a:r>
              <a:rPr lang="en-US" sz="1050" i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#First 2 columns</a:t>
            </a:r>
          </a:p>
          <a:p>
            <a:r>
              <a:rPr lang="en-US" sz="1050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df.iloc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50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1:3, 0:2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  <a:r>
              <a:rPr lang="en-US" sz="1050" i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#Second through third rows and first 2 columns</a:t>
            </a:r>
          </a:p>
          <a:p>
            <a:r>
              <a:rPr lang="en-US" sz="1050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df.iloc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[[</a:t>
            </a:r>
            <a:r>
              <a:rPr lang="en-US" sz="1050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0,5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50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50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1,3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]]  </a:t>
            </a:r>
            <a:r>
              <a:rPr lang="en-US" sz="1050" i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#1</a:t>
            </a:r>
            <a:r>
              <a:rPr lang="en-US" sz="1050" i="1" baseline="300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050" i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6</a:t>
            </a:r>
            <a:r>
              <a:rPr lang="en-US" sz="1050" i="1" baseline="300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US" sz="1050" i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rows and 2</a:t>
            </a:r>
            <a:r>
              <a:rPr lang="en-US" sz="1050" i="1" baseline="300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</a:t>
            </a:r>
            <a:r>
              <a:rPr lang="en-US" sz="1050" i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4</a:t>
            </a:r>
            <a:r>
              <a:rPr lang="en-US" sz="1050" i="1" baseline="300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US" sz="1050" i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columns</a:t>
            </a:r>
          </a:p>
          <a:p>
            <a:endParaRPr lang="en-US" sz="1050" i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444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Frames </a:t>
            </a:r>
            <a:r>
              <a:rPr lang="en-US" i="1" dirty="0" err="1"/>
              <a:t>groupby</a:t>
            </a:r>
            <a:r>
              <a:rPr lang="en-US" dirty="0"/>
              <a:t>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23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5188" y="965728"/>
            <a:ext cx="7813623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800" dirty="0"/>
              <a:t>Using "group by" method we can: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800" dirty="0"/>
              <a:t>Split the data into groups based on some criteria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800" dirty="0"/>
              <a:t>Calculate statistics (or apply a function) to each group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800" dirty="0"/>
              <a:t>Similar to </a:t>
            </a:r>
            <a:r>
              <a:rPr lang="en-US" sz="1800" dirty="0" err="1"/>
              <a:t>dplyr</a:t>
            </a:r>
            <a:r>
              <a:rPr lang="en-US" sz="1800" dirty="0"/>
              <a:t>() function in 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9151" y="2671938"/>
            <a:ext cx="784017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        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[ ]: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13569" y="2671937"/>
            <a:ext cx="7701200" cy="41549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i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#Group data using rank</a:t>
            </a:r>
          </a:p>
          <a:p>
            <a:r>
              <a:rPr lang="en-US" sz="1050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df_rank</a:t>
            </a:r>
            <a:r>
              <a:rPr lang="en-US" sz="1050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50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df.groupby</a:t>
            </a:r>
            <a:r>
              <a:rPr lang="en-US" sz="1050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5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'rank'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endParaRPr lang="en-US" sz="1050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4015" y="3302513"/>
            <a:ext cx="784017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        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[ ]: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08434" y="3302512"/>
            <a:ext cx="7701200" cy="41549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i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#Calculate mean value for each numeric column per each group</a:t>
            </a:r>
          </a:p>
          <a:p>
            <a:r>
              <a:rPr lang="en-US" sz="1050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df_rank.mean</a:t>
            </a:r>
            <a:r>
              <a:rPr lang="en-US" sz="1050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433" y="3933088"/>
            <a:ext cx="2389077" cy="114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17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Frames </a:t>
            </a:r>
            <a:r>
              <a:rPr lang="en-US" i="1" dirty="0" err="1"/>
              <a:t>groupby</a:t>
            </a:r>
            <a:r>
              <a:rPr lang="en-US" dirty="0"/>
              <a:t>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24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53256" y="1510259"/>
            <a:ext cx="7813623" cy="1356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800" dirty="0"/>
              <a:t>Once </a:t>
            </a:r>
            <a:r>
              <a:rPr lang="en-US" sz="1800" dirty="0" err="1"/>
              <a:t>groupby</a:t>
            </a:r>
            <a:r>
              <a:rPr lang="en-US" sz="1800" dirty="0"/>
              <a:t> object is create we can calculate various statistics for each group: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2267" y="2433064"/>
            <a:ext cx="784017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        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[ ]: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36685" y="2433064"/>
            <a:ext cx="7701200" cy="41549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i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#Calculate mean salary for each professor rank:</a:t>
            </a:r>
          </a:p>
          <a:p>
            <a:r>
              <a:rPr lang="en-US" sz="1050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df.groupby</a:t>
            </a:r>
            <a:r>
              <a:rPr lang="en-US" sz="1050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'rank'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)[[</a:t>
            </a:r>
            <a:r>
              <a:rPr lang="en-US" sz="105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'salary'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]].mean()</a:t>
            </a:r>
          </a:p>
        </p:txBody>
      </p:sp>
      <p:sp>
        <p:nvSpPr>
          <p:cNvPr id="3" name="Rectangle 2"/>
          <p:cNvSpPr/>
          <p:nvPr/>
        </p:nvSpPr>
        <p:spPr>
          <a:xfrm>
            <a:off x="1236685" y="4451634"/>
            <a:ext cx="766330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Note: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If single brackets are used to specify the column (e.g. salary), then the output is Pandas Series object. When double brackets are used the output is a Data Frame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85" y="3043592"/>
            <a:ext cx="1446020" cy="107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3806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Frames </a:t>
            </a:r>
            <a:r>
              <a:rPr lang="en-US" i="1" dirty="0" err="1"/>
              <a:t>groupby</a:t>
            </a:r>
            <a:r>
              <a:rPr lang="en-US" dirty="0"/>
              <a:t>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25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53256" y="1510260"/>
            <a:ext cx="7813623" cy="2464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800" i="1" dirty="0" err="1"/>
              <a:t>groupby</a:t>
            </a:r>
            <a:r>
              <a:rPr lang="en-US" sz="1800" dirty="0"/>
              <a:t> performance notes:</a:t>
            </a:r>
          </a:p>
          <a:p>
            <a:pPr lvl="1"/>
            <a:r>
              <a:rPr lang="en-US" sz="1800" dirty="0"/>
              <a:t>- no grouping/splitting occurs until it's needed. Creating the </a:t>
            </a:r>
            <a:r>
              <a:rPr lang="en-US" sz="1800" i="1" dirty="0" err="1"/>
              <a:t>groupby</a:t>
            </a:r>
            <a:r>
              <a:rPr lang="en-US" sz="1800" dirty="0"/>
              <a:t> object only verifies that you have passed a valid mapping</a:t>
            </a:r>
          </a:p>
          <a:p>
            <a:pPr lvl="1"/>
            <a:r>
              <a:rPr lang="en-US" sz="1800" dirty="0"/>
              <a:t>- by default the group keys are sorted during the </a:t>
            </a:r>
            <a:r>
              <a:rPr lang="en-US" sz="1800" i="1" dirty="0" err="1"/>
              <a:t>groupby</a:t>
            </a:r>
            <a:r>
              <a:rPr lang="en-US" sz="1800" dirty="0"/>
              <a:t> operation. You may want to pass sort=False for potential speedup:</a:t>
            </a:r>
          </a:p>
          <a:p>
            <a:pPr>
              <a:lnSpc>
                <a:spcPct val="250000"/>
              </a:lnSpc>
            </a:pPr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152267" y="3650554"/>
            <a:ext cx="784017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        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[ ]: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36685" y="3650553"/>
            <a:ext cx="7701200" cy="41549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i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#Calculate mean salary for each professor rank:</a:t>
            </a:r>
          </a:p>
          <a:p>
            <a:r>
              <a:rPr lang="en-US" sz="1050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df.groupby</a:t>
            </a:r>
            <a:r>
              <a:rPr lang="en-US" sz="1050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en-US" sz="105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'rank']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5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sort=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)[[</a:t>
            </a:r>
            <a:r>
              <a:rPr lang="en-US" sz="105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'salary'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]].mean()</a:t>
            </a:r>
          </a:p>
        </p:txBody>
      </p:sp>
    </p:spTree>
    <p:extLst>
      <p:ext uri="{BB962C8B-B14F-4D97-AF65-F5344CB8AC3E}">
        <p14:creationId xmlns:p14="http://schemas.microsoft.com/office/powerpoint/2010/main" val="2525210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Frame: filtering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26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53256" y="1510259"/>
            <a:ext cx="7813623" cy="1495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To subset the data we can apply Boolean indexing. This indexing is commonly known as a filter.  For example if we want to subset the rows in which the salary value is greater than $120K: </a:t>
            </a:r>
          </a:p>
          <a:p>
            <a:pPr>
              <a:lnSpc>
                <a:spcPct val="250000"/>
              </a:lnSpc>
            </a:pPr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152267" y="2567298"/>
            <a:ext cx="784017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        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[ ]: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36685" y="2567297"/>
            <a:ext cx="7701200" cy="41549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i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#Calculate mean salary for each professor rank:</a:t>
            </a:r>
          </a:p>
          <a:p>
            <a:r>
              <a:rPr lang="en-US" sz="1050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df_sub</a:t>
            </a:r>
            <a:r>
              <a:rPr lang="en-US" sz="1050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50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050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</a:t>
            </a:r>
            <a:r>
              <a:rPr lang="en-US" sz="1050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050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5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'salary'] 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&gt; 120000 ]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3048" y="4411689"/>
            <a:ext cx="784017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        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[ ]: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57466" y="4411688"/>
            <a:ext cx="7701200" cy="41549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i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#Select only those rows that contain female professors:</a:t>
            </a:r>
          </a:p>
          <a:p>
            <a:r>
              <a:rPr lang="en-US" sz="1050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df_f</a:t>
            </a:r>
            <a:r>
              <a:rPr lang="en-US" sz="1050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50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050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</a:t>
            </a:r>
            <a:r>
              <a:rPr lang="en-US" sz="1050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050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5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'sex'] 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en-US" sz="105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'Female' 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8450" y="3222162"/>
            <a:ext cx="78136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Any Boolean operator can be used to subset the data: </a:t>
            </a:r>
          </a:p>
          <a:p>
            <a:r>
              <a:rPr lang="en-US" sz="1800" dirty="0"/>
              <a:t>&gt;   greater;     &gt;= greater or equal;</a:t>
            </a:r>
          </a:p>
          <a:p>
            <a:r>
              <a:rPr lang="en-US" sz="1800" dirty="0"/>
              <a:t>&lt;   less;           &lt;= less or equal;</a:t>
            </a:r>
          </a:p>
          <a:p>
            <a:r>
              <a:rPr lang="en-US" sz="1800" dirty="0"/>
              <a:t>== equal;        != not equal;  </a:t>
            </a:r>
          </a:p>
        </p:txBody>
      </p:sp>
    </p:spTree>
    <p:extLst>
      <p:ext uri="{BB962C8B-B14F-4D97-AF65-F5344CB8AC3E}">
        <p14:creationId xmlns:p14="http://schemas.microsoft.com/office/powerpoint/2010/main" val="2706167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Conditional Filtering</a:t>
            </a:r>
          </a:p>
        </p:txBody>
      </p:sp>
      <p:graphicFrame>
        <p:nvGraphicFramePr>
          <p:cNvPr id="194" name="Shape 194"/>
          <p:cNvGraphicFramePr/>
          <p:nvPr/>
        </p:nvGraphicFramePr>
        <p:xfrm>
          <a:off x="443250" y="1228900"/>
          <a:ext cx="4141100" cy="3231600"/>
        </p:xfrm>
        <a:graphic>
          <a:graphicData uri="http://schemas.openxmlformats.org/drawingml/2006/table">
            <a:tbl>
              <a:tblPr>
                <a:noFill/>
                <a:tableStyleId>{B55B7F70-BE41-4672-A39A-05E86BB5284C}</a:tableStyleId>
              </a:tblPr>
              <a:tblGrid>
                <a:gridCol w="1035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079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foo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bar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baz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9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0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x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6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79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y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10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79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2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z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NaN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False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5" name="Shape 195"/>
          <p:cNvSpPr txBox="1"/>
          <p:nvPr/>
        </p:nvSpPr>
        <p:spPr>
          <a:xfrm>
            <a:off x="4854100" y="1228900"/>
            <a:ext cx="3841200" cy="4299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df[ (df[‘baz’]) ]</a:t>
            </a:r>
          </a:p>
        </p:txBody>
      </p:sp>
      <p:graphicFrame>
        <p:nvGraphicFramePr>
          <p:cNvPr id="196" name="Shape 196"/>
          <p:cNvGraphicFramePr/>
          <p:nvPr/>
        </p:nvGraphicFramePr>
        <p:xfrm>
          <a:off x="4854100" y="2064775"/>
          <a:ext cx="3253100" cy="2395725"/>
        </p:xfrm>
        <a:graphic>
          <a:graphicData uri="http://schemas.openxmlformats.org/drawingml/2006/table">
            <a:tbl>
              <a:tblPr>
                <a:noFill/>
                <a:tableStyleId>{B55B7F70-BE41-4672-A39A-05E86BB5284C}</a:tableStyleId>
              </a:tblPr>
              <a:tblGrid>
                <a:gridCol w="79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0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2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985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foo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bar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baz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85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0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x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6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85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y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10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Conditional Filtering</a:t>
            </a:r>
          </a:p>
        </p:txBody>
      </p:sp>
      <p:graphicFrame>
        <p:nvGraphicFramePr>
          <p:cNvPr id="202" name="Shape 202"/>
          <p:cNvGraphicFramePr/>
          <p:nvPr/>
        </p:nvGraphicFramePr>
        <p:xfrm>
          <a:off x="443250" y="1228900"/>
          <a:ext cx="4141100" cy="3231600"/>
        </p:xfrm>
        <a:graphic>
          <a:graphicData uri="http://schemas.openxmlformats.org/drawingml/2006/table">
            <a:tbl>
              <a:tblPr>
                <a:noFill/>
                <a:tableStyleId>{B55B7F70-BE41-4672-A39A-05E86BB5284C}</a:tableStyleId>
              </a:tblPr>
              <a:tblGrid>
                <a:gridCol w="1035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079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foo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bar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baz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9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0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x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6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79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y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10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79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2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z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NaN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False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3" name="Shape 203"/>
          <p:cNvSpPr txBox="1"/>
          <p:nvPr/>
        </p:nvSpPr>
        <p:spPr>
          <a:xfrm>
            <a:off x="4854100" y="1228900"/>
            <a:ext cx="3841200" cy="6714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df[ (df['foo'] == 'x') |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 (df['foo'] == 'z') ]</a:t>
            </a:r>
          </a:p>
        </p:txBody>
      </p:sp>
      <p:graphicFrame>
        <p:nvGraphicFramePr>
          <p:cNvPr id="204" name="Shape 204"/>
          <p:cNvGraphicFramePr/>
          <p:nvPr/>
        </p:nvGraphicFramePr>
        <p:xfrm>
          <a:off x="4854100" y="2064775"/>
          <a:ext cx="3253100" cy="2395725"/>
        </p:xfrm>
        <a:graphic>
          <a:graphicData uri="http://schemas.openxmlformats.org/drawingml/2006/table">
            <a:tbl>
              <a:tblPr>
                <a:noFill/>
                <a:tableStyleId>{B55B7F70-BE41-4672-A39A-05E86BB5284C}</a:tableStyleId>
              </a:tblPr>
              <a:tblGrid>
                <a:gridCol w="79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0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2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985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foo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bar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baz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85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0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x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6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85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2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z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NaN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False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Data Alignment</a:t>
            </a:r>
          </a:p>
        </p:txBody>
      </p:sp>
      <p:graphicFrame>
        <p:nvGraphicFramePr>
          <p:cNvPr id="210" name="Shape 210"/>
          <p:cNvGraphicFramePr/>
          <p:nvPr/>
        </p:nvGraphicFramePr>
        <p:xfrm>
          <a:off x="438750" y="1389425"/>
          <a:ext cx="1812700" cy="2625375"/>
        </p:xfrm>
        <a:graphic>
          <a:graphicData uri="http://schemas.openxmlformats.org/drawingml/2006/table">
            <a:tbl>
              <a:tblPr>
                <a:noFill/>
                <a:tableStyleId>{B55B7F70-BE41-4672-A39A-05E86BB5284C}</a:tableStyleId>
              </a:tblPr>
              <a:tblGrid>
                <a:gridCol w="44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1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50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a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c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0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A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0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2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0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2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3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0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C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2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3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4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50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D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3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4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5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11" name="Shape 211"/>
          <p:cNvGraphicFramePr/>
          <p:nvPr/>
        </p:nvGraphicFramePr>
        <p:xfrm>
          <a:off x="3314175" y="1389450"/>
          <a:ext cx="1452225" cy="3150450"/>
        </p:xfrm>
        <a:graphic>
          <a:graphicData uri="http://schemas.openxmlformats.org/drawingml/2006/table">
            <a:tbl>
              <a:tblPr>
                <a:noFill/>
                <a:tableStyleId>{B55B7F70-BE41-4672-A39A-05E86BB5284C}</a:tableStyleId>
              </a:tblPr>
              <a:tblGrid>
                <a:gridCol w="48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50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a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0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A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0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0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2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0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C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2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3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50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D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3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4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50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E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4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5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2" name="Shape 212"/>
          <p:cNvSpPr/>
          <p:nvPr/>
        </p:nvSpPr>
        <p:spPr>
          <a:xfrm>
            <a:off x="2579412" y="2524500"/>
            <a:ext cx="406800" cy="355200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213" name="Shape 213"/>
          <p:cNvGraphicFramePr/>
          <p:nvPr/>
        </p:nvGraphicFramePr>
        <p:xfrm>
          <a:off x="6301400" y="1389450"/>
          <a:ext cx="2407800" cy="3150450"/>
        </p:xfrm>
        <a:graphic>
          <a:graphicData uri="http://schemas.openxmlformats.org/drawingml/2006/table">
            <a:tbl>
              <a:tblPr>
                <a:noFill/>
                <a:tableStyleId>{B55B7F70-BE41-4672-A39A-05E86BB5284C}</a:tableStyleId>
              </a:tblPr>
              <a:tblGrid>
                <a:gridCol w="60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1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1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50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a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c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0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A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0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2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NaN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0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2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4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NaN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0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C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4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6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NaN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50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D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6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8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NaN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50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E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NaN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NaN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NaN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4" name="Shape 214"/>
          <p:cNvSpPr/>
          <p:nvPr/>
        </p:nvSpPr>
        <p:spPr>
          <a:xfrm>
            <a:off x="5297050" y="2524525"/>
            <a:ext cx="473700" cy="3552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Python Libraries for Data Science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Pandas:</a:t>
            </a:r>
          </a:p>
          <a:p>
            <a:pPr marL="0" indent="0">
              <a:buNone/>
            </a:pPr>
            <a:endParaRPr lang="en-US" i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s-ES" dirty="0"/>
              <a:t>agrega estructuras de datos y herramientas diseñadas para trabajar con datos similares a tablas (similares a Series y Data </a:t>
            </a:r>
            <a:r>
              <a:rPr lang="es-ES" dirty="0" err="1"/>
              <a:t>Frames</a:t>
            </a:r>
            <a:r>
              <a:rPr lang="es-ES" dirty="0"/>
              <a:t> en R)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dirty="0"/>
              <a:t>proporciona herramientas para la manipulación de datos: remodelación, fusión, clasificación, división, agregación, etc.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dirty="0"/>
              <a:t>permite manejar datos faltantes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B841CA95-E0BC-48B5-948A-ECC494EB4D84}" type="slidenum"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/>
              <a:t>3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8650" y="4355723"/>
            <a:ext cx="42405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Link:</a:t>
            </a: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2"/>
              </a:rPr>
              <a:t>http://pandas.pydata.org/</a:t>
            </a:r>
            <a:endParaRPr lang="en-US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163" y="60389"/>
            <a:ext cx="2488535" cy="51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3285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Frames: Sorting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30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43317" y="1506947"/>
            <a:ext cx="7813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We can sort the data by a value in the column. By default the sorting will occur in ascending order and a new data frame is return.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267" y="2360953"/>
            <a:ext cx="784017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        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[ ]: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36685" y="2360952"/>
            <a:ext cx="7701200" cy="577081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i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Create a new data frame from the original sorted by the column Salary</a:t>
            </a:r>
          </a:p>
          <a:p>
            <a:r>
              <a:rPr lang="en-US" sz="1050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df_sorted</a:t>
            </a:r>
            <a:r>
              <a:rPr lang="en-US" sz="1050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50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.sort_values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 by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r>
              <a:rPr lang="en-US" sz="105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'service'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df_sorted.head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3770" y="3204658"/>
            <a:ext cx="784017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         </a:t>
            </a:r>
            <a:r>
              <a:rPr lang="en-US" sz="12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Out[ ]: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85" y="3284207"/>
            <a:ext cx="2674852" cy="12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497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Frames: Sorting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31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43317" y="1506947"/>
            <a:ext cx="781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We can sort the data using 2 or more columns: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58150" y="1924532"/>
            <a:ext cx="813463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        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[ ]: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26268" y="1924531"/>
            <a:ext cx="7990444" cy="43858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df_sorted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.sort_values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 by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=[</a:t>
            </a:r>
            <a:r>
              <a:rPr lang="en-US" sz="12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'service'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'salary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'], ascending = [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df_sorted.head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36647" y="2768237"/>
            <a:ext cx="813463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         </a:t>
            </a:r>
            <a:r>
              <a:rPr lang="en-US" sz="12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Out[ ]: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68" y="2684169"/>
            <a:ext cx="2732007" cy="232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470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Frames: Slicing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32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43317" y="1506947"/>
            <a:ext cx="78136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There are a number of ways to subset the Data Frame: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800" dirty="0"/>
              <a:t>one or more columns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800" dirty="0"/>
              <a:t>one or more rows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800" dirty="0"/>
              <a:t>a subset of rows and columns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600075" lvl="1" indent="-257175">
              <a:buFont typeface="Arial" panose="020B0604020202020204" pitchFamily="34" charset="0"/>
              <a:buChar char="•"/>
            </a:pPr>
            <a:endParaRPr lang="en-US" sz="1800" dirty="0"/>
          </a:p>
          <a:p>
            <a:pPr lvl="1"/>
            <a:r>
              <a:rPr lang="en-US" sz="1800" dirty="0"/>
              <a:t>Rows and columns can be selected by their position or label </a:t>
            </a:r>
          </a:p>
        </p:txBody>
      </p:sp>
    </p:spTree>
    <p:extLst>
      <p:ext uri="{BB962C8B-B14F-4D97-AF65-F5344CB8AC3E}">
        <p14:creationId xmlns:p14="http://schemas.microsoft.com/office/powerpoint/2010/main" val="3925203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Frames: Slicing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33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43317" y="1506947"/>
            <a:ext cx="7813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When selecting one column, it is possible to use single set of brackets, but the resulting object will be  a Series (not a </a:t>
            </a:r>
            <a:r>
              <a:rPr lang="en-US" sz="1800" dirty="0" err="1"/>
              <a:t>DataFrame</a:t>
            </a:r>
            <a:r>
              <a:rPr lang="en-US" sz="1800" dirty="0"/>
              <a:t>):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2267" y="2189503"/>
            <a:ext cx="784017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        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[ ]: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36685" y="2189502"/>
            <a:ext cx="7701200" cy="41549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i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#Select column salary:</a:t>
            </a:r>
          </a:p>
          <a:p>
            <a:r>
              <a:rPr lang="en-US" sz="1050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5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'salary'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8350" y="3059106"/>
            <a:ext cx="7813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When we need to select more than one column and/or make the output to be a </a:t>
            </a:r>
            <a:r>
              <a:rPr lang="en-US" sz="1800" dirty="0" err="1"/>
              <a:t>DataFrame</a:t>
            </a:r>
            <a:r>
              <a:rPr lang="en-US" sz="1800" dirty="0"/>
              <a:t>, we should use double brackets: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300" y="3741661"/>
            <a:ext cx="784017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        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[ ]: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31718" y="3741661"/>
            <a:ext cx="7701200" cy="41549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i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#Select column salary:</a:t>
            </a:r>
          </a:p>
          <a:p>
            <a:r>
              <a:rPr lang="en-US" sz="1050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[[</a:t>
            </a:r>
            <a:r>
              <a:rPr lang="en-US" sz="105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5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rank'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5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'salary</a:t>
            </a:r>
            <a:r>
              <a:rPr lang="en-US" sz="105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]]</a:t>
            </a:r>
          </a:p>
        </p:txBody>
      </p:sp>
    </p:spTree>
    <p:extLst>
      <p:ext uri="{BB962C8B-B14F-4D97-AF65-F5344CB8AC3E}">
        <p14:creationId xmlns:p14="http://schemas.microsoft.com/office/powerpoint/2010/main" val="1908692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Frames: Selecting rows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34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43317" y="1506947"/>
            <a:ext cx="781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If we need to select a range of rows, we can specify the range using ":"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2267" y="2189503"/>
            <a:ext cx="784017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        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[ ]: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36685" y="2189502"/>
            <a:ext cx="7701200" cy="41549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i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#Select rows by their position:</a:t>
            </a:r>
          </a:p>
          <a:p>
            <a:r>
              <a:rPr lang="en-US" sz="1050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5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10:20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8350" y="3059106"/>
            <a:ext cx="78136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Notice that the first row has a position 0, and the last value in the range is omitted:</a:t>
            </a:r>
          </a:p>
          <a:p>
            <a:r>
              <a:rPr lang="en-US" sz="1800" dirty="0"/>
              <a:t>So for 0:10 range the first 10 rows are returned with the positions starting with 0 and ending with 9</a:t>
            </a:r>
          </a:p>
        </p:txBody>
      </p:sp>
    </p:spTree>
    <p:extLst>
      <p:ext uri="{BB962C8B-B14F-4D97-AF65-F5344CB8AC3E}">
        <p14:creationId xmlns:p14="http://schemas.microsoft.com/office/powerpoint/2010/main" val="1110054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Handling Missing Values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452650" y="1197075"/>
            <a:ext cx="8229600" cy="4473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new_df = df.dropna()</a:t>
            </a:r>
          </a:p>
        </p:txBody>
      </p:sp>
      <p:graphicFrame>
        <p:nvGraphicFramePr>
          <p:cNvPr id="221" name="Shape 221"/>
          <p:cNvGraphicFramePr/>
          <p:nvPr/>
        </p:nvGraphicFramePr>
        <p:xfrm>
          <a:off x="452650" y="2116875"/>
          <a:ext cx="3226900" cy="2622000"/>
        </p:xfrm>
        <a:graphic>
          <a:graphicData uri="http://schemas.openxmlformats.org/drawingml/2006/table">
            <a:tbl>
              <a:tblPr>
                <a:noFill/>
                <a:tableStyleId>{B55B7F70-BE41-4672-A39A-05E86BB5284C}</a:tableStyleId>
              </a:tblPr>
              <a:tblGrid>
                <a:gridCol w="783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3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3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44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foo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bar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baz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4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0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x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6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4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y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10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44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2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z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NaN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False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4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3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NaN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NaN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NaN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2" name="Shape 222"/>
          <p:cNvGraphicFramePr/>
          <p:nvPr/>
        </p:nvGraphicFramePr>
        <p:xfrm>
          <a:off x="5455350" y="2119050"/>
          <a:ext cx="3226900" cy="2611125"/>
        </p:xfrm>
        <a:graphic>
          <a:graphicData uri="http://schemas.openxmlformats.org/drawingml/2006/table">
            <a:tbl>
              <a:tblPr>
                <a:noFill/>
                <a:tableStyleId>{B55B7F70-BE41-4672-A39A-05E86BB5284C}</a:tableStyleId>
              </a:tblPr>
              <a:tblGrid>
                <a:gridCol w="783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3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3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03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foo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bar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baz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03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0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x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6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03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y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10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3" name="Shape 223"/>
          <p:cNvSpPr/>
          <p:nvPr/>
        </p:nvSpPr>
        <p:spPr>
          <a:xfrm>
            <a:off x="4258300" y="3302925"/>
            <a:ext cx="618300" cy="249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Handling Missing Values</a:t>
            </a:r>
          </a:p>
        </p:txBody>
      </p:sp>
      <p:sp>
        <p:nvSpPr>
          <p:cNvPr id="229" name="Shape 229"/>
          <p:cNvSpPr txBox="1"/>
          <p:nvPr/>
        </p:nvSpPr>
        <p:spPr>
          <a:xfrm>
            <a:off x="452650" y="1197075"/>
            <a:ext cx="8229600" cy="4473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new_df = df.dropna(how=‘all’)</a:t>
            </a:r>
          </a:p>
        </p:txBody>
      </p:sp>
      <p:graphicFrame>
        <p:nvGraphicFramePr>
          <p:cNvPr id="230" name="Shape 230"/>
          <p:cNvGraphicFramePr/>
          <p:nvPr/>
        </p:nvGraphicFramePr>
        <p:xfrm>
          <a:off x="5455350" y="2116875"/>
          <a:ext cx="3226900" cy="2619800"/>
        </p:xfrm>
        <a:graphic>
          <a:graphicData uri="http://schemas.openxmlformats.org/drawingml/2006/table">
            <a:tbl>
              <a:tblPr>
                <a:noFill/>
                <a:tableStyleId>{B55B7F70-BE41-4672-A39A-05E86BB5284C}</a:tableStyleId>
              </a:tblPr>
              <a:tblGrid>
                <a:gridCol w="783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3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3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49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foo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bar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baz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49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0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x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6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49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y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10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49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2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z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NaN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False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1" name="Shape 231"/>
          <p:cNvSpPr/>
          <p:nvPr/>
        </p:nvSpPr>
        <p:spPr>
          <a:xfrm>
            <a:off x="4258300" y="3302925"/>
            <a:ext cx="618300" cy="249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232" name="Shape 232"/>
          <p:cNvGraphicFramePr/>
          <p:nvPr/>
        </p:nvGraphicFramePr>
        <p:xfrm>
          <a:off x="452650" y="2116875"/>
          <a:ext cx="3226900" cy="2622000"/>
        </p:xfrm>
        <a:graphic>
          <a:graphicData uri="http://schemas.openxmlformats.org/drawingml/2006/table">
            <a:tbl>
              <a:tblPr>
                <a:noFill/>
                <a:tableStyleId>{B55B7F70-BE41-4672-A39A-05E86BB5284C}</a:tableStyleId>
              </a:tblPr>
              <a:tblGrid>
                <a:gridCol w="783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3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3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44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foo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bar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baz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4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0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x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6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4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y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10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44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2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z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NaN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False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4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3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NaN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NaN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NaN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Handling Missing Values</a:t>
            </a:r>
          </a:p>
        </p:txBody>
      </p:sp>
      <p:sp>
        <p:nvSpPr>
          <p:cNvPr id="238" name="Shape 238"/>
          <p:cNvSpPr txBox="1"/>
          <p:nvPr/>
        </p:nvSpPr>
        <p:spPr>
          <a:xfrm>
            <a:off x="452650" y="1197075"/>
            <a:ext cx="8229600" cy="4473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new_df = df.fillna(0)</a:t>
            </a:r>
          </a:p>
        </p:txBody>
      </p:sp>
      <p:sp>
        <p:nvSpPr>
          <p:cNvPr id="239" name="Shape 239"/>
          <p:cNvSpPr/>
          <p:nvPr/>
        </p:nvSpPr>
        <p:spPr>
          <a:xfrm>
            <a:off x="4258300" y="3302925"/>
            <a:ext cx="618300" cy="249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240" name="Shape 240"/>
          <p:cNvGraphicFramePr/>
          <p:nvPr/>
        </p:nvGraphicFramePr>
        <p:xfrm>
          <a:off x="452650" y="2116875"/>
          <a:ext cx="3226900" cy="2622000"/>
        </p:xfrm>
        <a:graphic>
          <a:graphicData uri="http://schemas.openxmlformats.org/drawingml/2006/table">
            <a:tbl>
              <a:tblPr>
                <a:noFill/>
                <a:tableStyleId>{B55B7F70-BE41-4672-A39A-05E86BB5284C}</a:tableStyleId>
              </a:tblPr>
              <a:tblGrid>
                <a:gridCol w="783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3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3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44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foo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bar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baz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4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0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x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6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4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y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10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44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2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z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NaN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False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4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3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NaN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NaN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NaN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41" name="Shape 241"/>
          <p:cNvGraphicFramePr/>
          <p:nvPr/>
        </p:nvGraphicFramePr>
        <p:xfrm>
          <a:off x="5455350" y="2116875"/>
          <a:ext cx="3226900" cy="2622000"/>
        </p:xfrm>
        <a:graphic>
          <a:graphicData uri="http://schemas.openxmlformats.org/drawingml/2006/table">
            <a:tbl>
              <a:tblPr>
                <a:noFill/>
                <a:tableStyleId>{B55B7F70-BE41-4672-A39A-05E86BB5284C}</a:tableStyleId>
              </a:tblPr>
              <a:tblGrid>
                <a:gridCol w="783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3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3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44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foo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bar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baz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4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0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x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6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4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y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10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44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2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z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0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False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4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3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0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0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0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Handling Missing Values</a:t>
            </a:r>
          </a:p>
        </p:txBody>
      </p:sp>
      <p:sp>
        <p:nvSpPr>
          <p:cNvPr id="247" name="Shape 247"/>
          <p:cNvSpPr txBox="1"/>
          <p:nvPr/>
        </p:nvSpPr>
        <p:spPr>
          <a:xfrm>
            <a:off x="452650" y="1197075"/>
            <a:ext cx="8229600" cy="4473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new_df = df.fillna(method=‘ffill’)</a:t>
            </a:r>
          </a:p>
        </p:txBody>
      </p:sp>
      <p:sp>
        <p:nvSpPr>
          <p:cNvPr id="248" name="Shape 248"/>
          <p:cNvSpPr/>
          <p:nvPr/>
        </p:nvSpPr>
        <p:spPr>
          <a:xfrm>
            <a:off x="4258300" y="3302925"/>
            <a:ext cx="618300" cy="249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249" name="Shape 249"/>
          <p:cNvGraphicFramePr/>
          <p:nvPr/>
        </p:nvGraphicFramePr>
        <p:xfrm>
          <a:off x="452650" y="2116875"/>
          <a:ext cx="3226900" cy="2622000"/>
        </p:xfrm>
        <a:graphic>
          <a:graphicData uri="http://schemas.openxmlformats.org/drawingml/2006/table">
            <a:tbl>
              <a:tblPr>
                <a:noFill/>
                <a:tableStyleId>{B55B7F70-BE41-4672-A39A-05E86BB5284C}</a:tableStyleId>
              </a:tblPr>
              <a:tblGrid>
                <a:gridCol w="783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3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3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44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foo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bar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baz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4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0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x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6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4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y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10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44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2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z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NaN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False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4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3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NaN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NaN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NaN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50" name="Shape 250"/>
          <p:cNvGraphicFramePr/>
          <p:nvPr/>
        </p:nvGraphicFramePr>
        <p:xfrm>
          <a:off x="5455350" y="2116875"/>
          <a:ext cx="3226900" cy="2622000"/>
        </p:xfrm>
        <a:graphic>
          <a:graphicData uri="http://schemas.openxmlformats.org/drawingml/2006/table">
            <a:tbl>
              <a:tblPr>
                <a:noFill/>
                <a:tableStyleId>{B55B7F70-BE41-4672-A39A-05E86BB5284C}</a:tableStyleId>
              </a:tblPr>
              <a:tblGrid>
                <a:gridCol w="783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3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3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44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foo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bar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baz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4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0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x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6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4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y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10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44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2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z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10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False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4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3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z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10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False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Handling Missing Values</a:t>
            </a:r>
          </a:p>
        </p:txBody>
      </p:sp>
      <p:sp>
        <p:nvSpPr>
          <p:cNvPr id="256" name="Shape 256"/>
          <p:cNvSpPr txBox="1"/>
          <p:nvPr/>
        </p:nvSpPr>
        <p:spPr>
          <a:xfrm>
            <a:off x="452650" y="1197075"/>
            <a:ext cx="8229600" cy="4473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new_df = df.fillna(method=‘ffill’, limit=1)</a:t>
            </a:r>
          </a:p>
        </p:txBody>
      </p:sp>
      <p:sp>
        <p:nvSpPr>
          <p:cNvPr id="257" name="Shape 257"/>
          <p:cNvSpPr/>
          <p:nvPr/>
        </p:nvSpPr>
        <p:spPr>
          <a:xfrm>
            <a:off x="4258300" y="3302925"/>
            <a:ext cx="618300" cy="249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258" name="Shape 258"/>
          <p:cNvGraphicFramePr/>
          <p:nvPr/>
        </p:nvGraphicFramePr>
        <p:xfrm>
          <a:off x="452650" y="2116875"/>
          <a:ext cx="3226900" cy="2622000"/>
        </p:xfrm>
        <a:graphic>
          <a:graphicData uri="http://schemas.openxmlformats.org/drawingml/2006/table">
            <a:tbl>
              <a:tblPr>
                <a:noFill/>
                <a:tableStyleId>{B55B7F70-BE41-4672-A39A-05E86BB5284C}</a:tableStyleId>
              </a:tblPr>
              <a:tblGrid>
                <a:gridCol w="783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3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3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44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foo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bar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baz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4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0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x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6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4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y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10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44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2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z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NaN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False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4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3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NaN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NaN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NaN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59" name="Shape 259"/>
          <p:cNvGraphicFramePr/>
          <p:nvPr/>
        </p:nvGraphicFramePr>
        <p:xfrm>
          <a:off x="5455350" y="2116875"/>
          <a:ext cx="3226900" cy="2622000"/>
        </p:xfrm>
        <a:graphic>
          <a:graphicData uri="http://schemas.openxmlformats.org/drawingml/2006/table">
            <a:tbl>
              <a:tblPr>
                <a:noFill/>
                <a:tableStyleId>{B55B7F70-BE41-4672-A39A-05E86BB5284C}</a:tableStyleId>
              </a:tblPr>
              <a:tblGrid>
                <a:gridCol w="783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3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3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44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foo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bar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baz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4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0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x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6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4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y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10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44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2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z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10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False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4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3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z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NaN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False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29103A5-ED23-4EA5-A240-928C79D5D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4</a:t>
            </a:fld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83E629E-486D-4339-B581-E08D3829F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893" y="429154"/>
            <a:ext cx="7499759" cy="421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198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Indexing</a:t>
            </a:r>
          </a:p>
        </p:txBody>
      </p:sp>
      <p:sp>
        <p:nvSpPr>
          <p:cNvPr id="265" name="Shape 265"/>
          <p:cNvSpPr txBox="1"/>
          <p:nvPr/>
        </p:nvSpPr>
        <p:spPr>
          <a:xfrm>
            <a:off x="452650" y="1197075"/>
            <a:ext cx="8229600" cy="4473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ix = df.index</a:t>
            </a:r>
          </a:p>
        </p:txBody>
      </p:sp>
      <p:graphicFrame>
        <p:nvGraphicFramePr>
          <p:cNvPr id="266" name="Shape 266"/>
          <p:cNvGraphicFramePr/>
          <p:nvPr/>
        </p:nvGraphicFramePr>
        <p:xfrm>
          <a:off x="452650" y="2116875"/>
          <a:ext cx="3226900" cy="2622000"/>
        </p:xfrm>
        <a:graphic>
          <a:graphicData uri="http://schemas.openxmlformats.org/drawingml/2006/table">
            <a:tbl>
              <a:tblPr>
                <a:noFill/>
                <a:tableStyleId>{B55B7F70-BE41-4672-A39A-05E86BB5284C}</a:tableStyleId>
              </a:tblPr>
              <a:tblGrid>
                <a:gridCol w="783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3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3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44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foo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bar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baz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4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0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a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6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4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10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44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2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c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-2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False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4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3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d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67" name="Shape 267"/>
          <p:cNvGraphicFramePr/>
          <p:nvPr/>
        </p:nvGraphicFramePr>
        <p:xfrm>
          <a:off x="5757975" y="2108025"/>
          <a:ext cx="965525" cy="2639700"/>
        </p:xfrm>
        <a:graphic>
          <a:graphicData uri="http://schemas.openxmlformats.org/drawingml/2006/table">
            <a:tbl>
              <a:tblPr>
                <a:noFill/>
                <a:tableStyleId>{B55B7F70-BE41-4672-A39A-05E86BB5284C}</a:tableStyleId>
              </a:tblPr>
              <a:tblGrid>
                <a:gridCol w="965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99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0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99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99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2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9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3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Indexing</a:t>
            </a:r>
          </a:p>
        </p:txBody>
      </p:sp>
      <p:sp>
        <p:nvSpPr>
          <p:cNvPr id="273" name="Shape 273"/>
          <p:cNvSpPr txBox="1"/>
          <p:nvPr/>
        </p:nvSpPr>
        <p:spPr>
          <a:xfrm>
            <a:off x="452650" y="1197075"/>
            <a:ext cx="8229600" cy="4473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df = df.set_index(‘foo’)</a:t>
            </a:r>
          </a:p>
        </p:txBody>
      </p:sp>
      <p:graphicFrame>
        <p:nvGraphicFramePr>
          <p:cNvPr id="274" name="Shape 274"/>
          <p:cNvGraphicFramePr/>
          <p:nvPr/>
        </p:nvGraphicFramePr>
        <p:xfrm>
          <a:off x="5923300" y="1823640"/>
          <a:ext cx="2758950" cy="3149000"/>
        </p:xfrm>
        <a:graphic>
          <a:graphicData uri="http://schemas.openxmlformats.org/drawingml/2006/table">
            <a:tbl>
              <a:tblPr>
                <a:noFill/>
                <a:tableStyleId>{B55B7F70-BE41-4672-A39A-05E86BB5284C}</a:tableStyleId>
              </a:tblPr>
              <a:tblGrid>
                <a:gridCol w="91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9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9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bar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baz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foo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2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a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6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2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10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83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c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-2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False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2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d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75" name="Shape 275"/>
          <p:cNvGraphicFramePr/>
          <p:nvPr/>
        </p:nvGraphicFramePr>
        <p:xfrm>
          <a:off x="452650" y="1821162"/>
          <a:ext cx="3226900" cy="3148250"/>
        </p:xfrm>
        <a:graphic>
          <a:graphicData uri="http://schemas.openxmlformats.org/drawingml/2006/table">
            <a:tbl>
              <a:tblPr>
                <a:noFill/>
                <a:tableStyleId>{B55B7F70-BE41-4672-A39A-05E86BB5284C}</a:tableStyleId>
              </a:tblPr>
              <a:tblGrid>
                <a:gridCol w="783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3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3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296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foo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bar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baz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96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0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a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6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96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10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96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2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c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-2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False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96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3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d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6" name="Shape 276"/>
          <p:cNvSpPr/>
          <p:nvPr/>
        </p:nvSpPr>
        <p:spPr>
          <a:xfrm>
            <a:off x="4492275" y="3270350"/>
            <a:ext cx="618300" cy="249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Indexing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4854100" y="1228900"/>
            <a:ext cx="3841200" cy="4299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df.loc[‘a’]</a:t>
            </a:r>
          </a:p>
        </p:txBody>
      </p:sp>
      <p:graphicFrame>
        <p:nvGraphicFramePr>
          <p:cNvPr id="283" name="Shape 283"/>
          <p:cNvGraphicFramePr/>
          <p:nvPr/>
        </p:nvGraphicFramePr>
        <p:xfrm>
          <a:off x="443250" y="1228890"/>
          <a:ext cx="2758950" cy="3252320"/>
        </p:xfrm>
        <a:graphic>
          <a:graphicData uri="http://schemas.openxmlformats.org/drawingml/2006/table">
            <a:tbl>
              <a:tblPr>
                <a:noFill/>
                <a:tableStyleId>{B55B7F70-BE41-4672-A39A-05E86BB5284C}</a:tableStyleId>
              </a:tblPr>
              <a:tblGrid>
                <a:gridCol w="91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9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9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bar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baz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foo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62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a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6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62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10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83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c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-2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False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14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d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84" name="Shape 284"/>
          <p:cNvGraphicFramePr/>
          <p:nvPr/>
        </p:nvGraphicFramePr>
        <p:xfrm>
          <a:off x="4854100" y="2865950"/>
          <a:ext cx="1931050" cy="1611450"/>
        </p:xfrm>
        <a:graphic>
          <a:graphicData uri="http://schemas.openxmlformats.org/drawingml/2006/table">
            <a:tbl>
              <a:tblPr>
                <a:noFill/>
                <a:tableStyleId>{B55B7F70-BE41-4672-A39A-05E86BB5284C}</a:tableStyleId>
              </a:tblPr>
              <a:tblGrid>
                <a:gridCol w="965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57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bar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6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57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baz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5" name="Shape 285"/>
          <p:cNvSpPr txBox="1"/>
          <p:nvPr/>
        </p:nvSpPr>
        <p:spPr>
          <a:xfrm>
            <a:off x="4854100" y="1869900"/>
            <a:ext cx="3841200" cy="4299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df.iloc[0]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Indexing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452650" y="1197075"/>
            <a:ext cx="8229600" cy="4473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df.set_index([[‘one’, ‘one’, ‘two’, ‘two’], df.index])</a:t>
            </a:r>
          </a:p>
        </p:txBody>
      </p:sp>
      <p:graphicFrame>
        <p:nvGraphicFramePr>
          <p:cNvPr id="292" name="Shape 292"/>
          <p:cNvGraphicFramePr/>
          <p:nvPr/>
        </p:nvGraphicFramePr>
        <p:xfrm>
          <a:off x="452650" y="1823640"/>
          <a:ext cx="2758950" cy="3149000"/>
        </p:xfrm>
        <a:graphic>
          <a:graphicData uri="http://schemas.openxmlformats.org/drawingml/2006/table">
            <a:tbl>
              <a:tblPr>
                <a:noFill/>
                <a:tableStyleId>{B55B7F70-BE41-4672-A39A-05E86BB5284C}</a:tableStyleId>
              </a:tblPr>
              <a:tblGrid>
                <a:gridCol w="91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9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9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bar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baz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foo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2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a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6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2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10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83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c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-2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False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2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d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93" name="Shape 293"/>
          <p:cNvSpPr/>
          <p:nvPr/>
        </p:nvSpPr>
        <p:spPr>
          <a:xfrm>
            <a:off x="3653150" y="3270337"/>
            <a:ext cx="618300" cy="249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294" name="Shape 294"/>
          <p:cNvGraphicFramePr/>
          <p:nvPr/>
        </p:nvGraphicFramePr>
        <p:xfrm>
          <a:off x="4713000" y="1823640"/>
          <a:ext cx="3969300" cy="3149000"/>
        </p:xfrm>
        <a:graphic>
          <a:graphicData uri="http://schemas.openxmlformats.org/drawingml/2006/table">
            <a:tbl>
              <a:tblPr>
                <a:noFill/>
                <a:tableStyleId>{B55B7F70-BE41-4672-A39A-05E86BB5284C}</a:tableStyleId>
              </a:tblPr>
              <a:tblGrid>
                <a:gridCol w="992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2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2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8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bar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baz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foo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one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a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6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10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83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two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c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-2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False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d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Indexing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452650" y="1197075"/>
            <a:ext cx="8229600" cy="4473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one = df.loc[‘one’]</a:t>
            </a:r>
          </a:p>
        </p:txBody>
      </p:sp>
      <p:sp>
        <p:nvSpPr>
          <p:cNvPr id="301" name="Shape 301"/>
          <p:cNvSpPr/>
          <p:nvPr/>
        </p:nvSpPr>
        <p:spPr>
          <a:xfrm>
            <a:off x="4363525" y="3273175"/>
            <a:ext cx="618300" cy="249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302" name="Shape 302"/>
          <p:cNvGraphicFramePr/>
          <p:nvPr/>
        </p:nvGraphicFramePr>
        <p:xfrm>
          <a:off x="452650" y="1823640"/>
          <a:ext cx="3653575" cy="3149000"/>
        </p:xfrm>
        <a:graphic>
          <a:graphicData uri="http://schemas.openxmlformats.org/drawingml/2006/table">
            <a:tbl>
              <a:tblPr>
                <a:noFill/>
                <a:tableStyleId>{B55B7F70-BE41-4672-A39A-05E86BB5284C}</a:tableStyleId>
              </a:tblPr>
              <a:tblGrid>
                <a:gridCol w="76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7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9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8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8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bar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baz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foo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one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a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6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10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83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two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c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-2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False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d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03" name="Shape 303"/>
          <p:cNvGraphicFramePr/>
          <p:nvPr/>
        </p:nvGraphicFramePr>
        <p:xfrm>
          <a:off x="5239125" y="2363777"/>
          <a:ext cx="2758950" cy="2072520"/>
        </p:xfrm>
        <a:graphic>
          <a:graphicData uri="http://schemas.openxmlformats.org/drawingml/2006/table">
            <a:tbl>
              <a:tblPr>
                <a:noFill/>
                <a:tableStyleId>{B55B7F70-BE41-4672-A39A-05E86BB5284C}</a:tableStyleId>
              </a:tblPr>
              <a:tblGrid>
                <a:gridCol w="91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9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9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bar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baz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foo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2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a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6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2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10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Indexing</a:t>
            </a:r>
          </a:p>
        </p:txBody>
      </p:sp>
      <p:sp>
        <p:nvSpPr>
          <p:cNvPr id="309" name="Shape 309"/>
          <p:cNvSpPr txBox="1"/>
          <p:nvPr/>
        </p:nvSpPr>
        <p:spPr>
          <a:xfrm>
            <a:off x="452650" y="1197075"/>
            <a:ext cx="8229600" cy="4473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one = df.loc[‘one’, ‘a’]</a:t>
            </a:r>
          </a:p>
        </p:txBody>
      </p:sp>
      <p:sp>
        <p:nvSpPr>
          <p:cNvPr id="310" name="Shape 310"/>
          <p:cNvSpPr/>
          <p:nvPr/>
        </p:nvSpPr>
        <p:spPr>
          <a:xfrm>
            <a:off x="4611687" y="3273175"/>
            <a:ext cx="618300" cy="249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311" name="Shape 311"/>
          <p:cNvGraphicFramePr/>
          <p:nvPr/>
        </p:nvGraphicFramePr>
        <p:xfrm>
          <a:off x="452650" y="1823640"/>
          <a:ext cx="3653575" cy="3149000"/>
        </p:xfrm>
        <a:graphic>
          <a:graphicData uri="http://schemas.openxmlformats.org/drawingml/2006/table">
            <a:tbl>
              <a:tblPr>
                <a:noFill/>
                <a:tableStyleId>{B55B7F70-BE41-4672-A39A-05E86BB5284C}</a:tableStyleId>
              </a:tblPr>
              <a:tblGrid>
                <a:gridCol w="76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7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9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8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8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bar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baz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foo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one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a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6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10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83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two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c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-2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False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d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12" name="Shape 312"/>
          <p:cNvGraphicFramePr/>
          <p:nvPr/>
        </p:nvGraphicFramePr>
        <p:xfrm>
          <a:off x="5735450" y="2592400"/>
          <a:ext cx="1931050" cy="1611450"/>
        </p:xfrm>
        <a:graphic>
          <a:graphicData uri="http://schemas.openxmlformats.org/drawingml/2006/table">
            <a:tbl>
              <a:tblPr>
                <a:noFill/>
                <a:tableStyleId>{B55B7F70-BE41-4672-A39A-05E86BB5284C}</a:tableStyleId>
              </a:tblPr>
              <a:tblGrid>
                <a:gridCol w="965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57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bar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6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57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baz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Transposing Data</a:t>
            </a:r>
          </a:p>
        </p:txBody>
      </p:sp>
      <p:sp>
        <p:nvSpPr>
          <p:cNvPr id="318" name="Shape 318"/>
          <p:cNvSpPr txBox="1"/>
          <p:nvPr/>
        </p:nvSpPr>
        <p:spPr>
          <a:xfrm>
            <a:off x="452650" y="1197075"/>
            <a:ext cx="8229600" cy="4473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new_df = df.T</a:t>
            </a:r>
          </a:p>
        </p:txBody>
      </p:sp>
      <p:sp>
        <p:nvSpPr>
          <p:cNvPr id="319" name="Shape 319"/>
          <p:cNvSpPr/>
          <p:nvPr/>
        </p:nvSpPr>
        <p:spPr>
          <a:xfrm>
            <a:off x="4258287" y="3273187"/>
            <a:ext cx="618300" cy="249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320" name="Shape 320"/>
          <p:cNvGraphicFramePr/>
          <p:nvPr/>
        </p:nvGraphicFramePr>
        <p:xfrm>
          <a:off x="452650" y="1823640"/>
          <a:ext cx="3653575" cy="3149000"/>
        </p:xfrm>
        <a:graphic>
          <a:graphicData uri="http://schemas.openxmlformats.org/drawingml/2006/table">
            <a:tbl>
              <a:tblPr>
                <a:noFill/>
                <a:tableStyleId>{B55B7F70-BE41-4672-A39A-05E86BB5284C}</a:tableStyleId>
              </a:tblPr>
              <a:tblGrid>
                <a:gridCol w="76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7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9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8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8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bar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baz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foo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one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a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6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10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83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two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c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-2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False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d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1" name="Shape 321"/>
          <p:cNvGraphicFramePr/>
          <p:nvPr/>
        </p:nvGraphicFramePr>
        <p:xfrm>
          <a:off x="5028675" y="1823640"/>
          <a:ext cx="3653625" cy="3134100"/>
        </p:xfrm>
        <a:graphic>
          <a:graphicData uri="http://schemas.openxmlformats.org/drawingml/2006/table">
            <a:tbl>
              <a:tblPr>
                <a:noFill/>
                <a:tableStyleId>{B55B7F70-BE41-4672-A39A-05E86BB5284C}</a:tableStyleId>
              </a:tblPr>
              <a:tblGrid>
                <a:gridCol w="73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0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0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0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835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one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two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35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foo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a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c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d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35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bar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6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10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-2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35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baz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7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7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700"/>
                        <a:t>False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7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47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43317" y="1327702"/>
            <a:ext cx="781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Missing values are marked as </a:t>
            </a:r>
            <a:r>
              <a:rPr lang="en-US" sz="1800" dirty="0" err="1"/>
              <a:t>NaN</a:t>
            </a:r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-58150" y="1745287"/>
            <a:ext cx="813463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        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[ ]: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26268" y="1745287"/>
            <a:ext cx="7990444" cy="461665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Read a dataset with missing values</a:t>
            </a:r>
          </a:p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flights =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pd.read_csv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"http://rcs.bu.edu/examples/python/</a:t>
            </a:r>
            <a:r>
              <a:rPr lang="en-US" sz="12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data_analysis</a:t>
            </a:r>
            <a:r>
              <a:rPr lang="en-US" sz="12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/flights.csv"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68542" y="2428495"/>
            <a:ext cx="813463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        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[ ]: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5876" y="2428494"/>
            <a:ext cx="7990444" cy="461665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Select the rows that have at least one missing value</a:t>
            </a:r>
          </a:p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flights[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flights.isnull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().any(axis=1)].head()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60027" y="2994241"/>
            <a:ext cx="813463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         </a:t>
            </a:r>
            <a:r>
              <a:rPr lang="en-US" sz="12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Out[ ]: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76" y="3059966"/>
            <a:ext cx="6555673" cy="130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9028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48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43317" y="1327702"/>
            <a:ext cx="7813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There are a number of methods to deal with missing values in the data frame: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695794" y="1813811"/>
          <a:ext cx="6323350" cy="3124068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9237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9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36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df.method</a:t>
                      </a:r>
                      <a:r>
                        <a:rPr lang="en-US" sz="1800" dirty="0"/>
                        <a:t>()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description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853">
                <a:tc>
                  <a:txBody>
                    <a:bodyPr/>
                    <a:lstStyle/>
                    <a:p>
                      <a:r>
                        <a:rPr lang="en-US" sz="1100" dirty="0" err="1"/>
                        <a:t>dropna</a:t>
                      </a:r>
                      <a:r>
                        <a:rPr lang="en-US" sz="1100" dirty="0"/>
                        <a:t>()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Drop missing observations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853">
                <a:tc>
                  <a:txBody>
                    <a:bodyPr/>
                    <a:lstStyle/>
                    <a:p>
                      <a:r>
                        <a:rPr lang="en-US" sz="1100" dirty="0" err="1"/>
                        <a:t>dropna</a:t>
                      </a:r>
                      <a:r>
                        <a:rPr lang="en-US" sz="1100" dirty="0"/>
                        <a:t>(how='all')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Drop observations where all cells is NA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252">
                <a:tc>
                  <a:txBody>
                    <a:bodyPr/>
                    <a:lstStyle/>
                    <a:p>
                      <a:r>
                        <a:rPr lang="en-US" sz="1100" dirty="0" err="1"/>
                        <a:t>dropna</a:t>
                      </a:r>
                      <a:r>
                        <a:rPr lang="en-US" sz="1100" dirty="0"/>
                        <a:t>(axis=1, how='all')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Drop column if all the values are</a:t>
                      </a:r>
                      <a:r>
                        <a:rPr lang="en-US" sz="1100" baseline="0" dirty="0"/>
                        <a:t> missing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102">
                <a:tc>
                  <a:txBody>
                    <a:bodyPr/>
                    <a:lstStyle/>
                    <a:p>
                      <a:r>
                        <a:rPr lang="en-US" sz="1100" dirty="0" err="1"/>
                        <a:t>dropna</a:t>
                      </a:r>
                      <a:r>
                        <a:rPr lang="en-US" sz="1100" dirty="0"/>
                        <a:t>(thresh = 5)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Drop rows that contain less than 5 non-missing values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102">
                <a:tc>
                  <a:txBody>
                    <a:bodyPr/>
                    <a:lstStyle/>
                    <a:p>
                      <a:r>
                        <a:rPr lang="en-US" sz="1100" dirty="0" err="1"/>
                        <a:t>fillna</a:t>
                      </a:r>
                      <a:r>
                        <a:rPr lang="en-US" sz="1100" dirty="0"/>
                        <a:t>(0)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Replace missing values with zeros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6127">
                <a:tc>
                  <a:txBody>
                    <a:bodyPr/>
                    <a:lstStyle/>
                    <a:p>
                      <a:r>
                        <a:rPr lang="en-US" sz="1100" dirty="0" err="1"/>
                        <a:t>isnull</a:t>
                      </a:r>
                      <a:r>
                        <a:rPr lang="en-US" sz="1100" dirty="0"/>
                        <a:t>()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returns True if the value is missing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6127">
                <a:tc>
                  <a:txBody>
                    <a:bodyPr/>
                    <a:lstStyle/>
                    <a:p>
                      <a:r>
                        <a:rPr lang="en-US" sz="1100" dirty="0" err="1"/>
                        <a:t>notnull</a:t>
                      </a:r>
                      <a:r>
                        <a:rPr lang="en-US" sz="1100" dirty="0"/>
                        <a:t>()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Returns True for non-missing values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2060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49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43317" y="1327702"/>
            <a:ext cx="78136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/>
              <a:t>When summing the data, missing values will be treated as zero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/>
              <a:t>If all values are missing, the sum will be equal to </a:t>
            </a:r>
            <a:r>
              <a:rPr lang="en-US" sz="1800" dirty="0" err="1"/>
              <a:t>NaN</a:t>
            </a:r>
            <a:endParaRPr lang="en-US" sz="18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 err="1"/>
              <a:t>cumsum</a:t>
            </a:r>
            <a:r>
              <a:rPr lang="en-US" sz="1800" dirty="0"/>
              <a:t>() and </a:t>
            </a:r>
            <a:r>
              <a:rPr lang="en-US" sz="1800" dirty="0" err="1"/>
              <a:t>cumprod</a:t>
            </a:r>
            <a:r>
              <a:rPr lang="en-US" sz="1800" dirty="0"/>
              <a:t>() methods ignore missing values but preserve them in the resulting arrays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/>
              <a:t>Missing values in </a:t>
            </a:r>
            <a:r>
              <a:rPr lang="en-US" sz="1800" dirty="0" err="1"/>
              <a:t>GroupBy</a:t>
            </a:r>
            <a:r>
              <a:rPr lang="en-US" sz="1800" dirty="0"/>
              <a:t> method are excluded (just like in R)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/>
              <a:t>Many descriptive statistics methods have </a:t>
            </a:r>
            <a:r>
              <a:rPr lang="en-US" sz="1800" i="1" dirty="0" err="1"/>
              <a:t>skipna</a:t>
            </a:r>
            <a:r>
              <a:rPr lang="en-US" sz="1800" i="1" dirty="0"/>
              <a:t> </a:t>
            </a:r>
            <a:r>
              <a:rPr lang="en-US" sz="1800" dirty="0"/>
              <a:t>option to control if missing data should be excluded . This value is set to </a:t>
            </a:r>
            <a:r>
              <a:rPr lang="en-US" sz="1800" i="1" dirty="0"/>
              <a:t>True </a:t>
            </a:r>
            <a:r>
              <a:rPr lang="en-US" sz="1800" dirty="0"/>
              <a:t>by default (unlike R)</a:t>
            </a:r>
          </a:p>
        </p:txBody>
      </p:sp>
    </p:spTree>
    <p:extLst>
      <p:ext uri="{BB962C8B-B14F-4D97-AF65-F5344CB8AC3E}">
        <p14:creationId xmlns:p14="http://schemas.microsoft.com/office/powerpoint/2010/main" val="3615251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267" y="1399110"/>
            <a:ext cx="7840175" cy="3000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</a:t>
            </a:r>
            <a:r>
              <a:rPr lang="en-US" sz="1200" kern="1200" dirty="0">
                <a:solidFill>
                  <a:srgbClr val="4472C4">
                    <a:lumMod val="75000"/>
                  </a:srgb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 [ ]: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Reading data using pandas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B841CA95-E0BC-48B5-948A-ECC494EB4D84}" type="slidenum"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/>
              <a:t>5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36685" y="1399110"/>
            <a:ext cx="7701200" cy="48474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1350" i="1" kern="1200" dirty="0">
                <a:solidFill>
                  <a:srgbClr val="5B9BD5">
                    <a:lumMod val="75000"/>
                  </a:srgb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#Read csv file</a:t>
            </a:r>
          </a:p>
          <a:p>
            <a:pPr defTabSz="685800"/>
            <a:r>
              <a:rPr lang="en-US" sz="1200" kern="1200" dirty="0" err="1">
                <a:solidFill>
                  <a:srgbClr val="E7E6E6">
                    <a:lumMod val="25000"/>
                  </a:srgb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df</a:t>
            </a:r>
            <a:r>
              <a:rPr lang="en-US" sz="1200" kern="1200" dirty="0">
                <a:solidFill>
                  <a:srgbClr val="E7E6E6">
                    <a:lumMod val="25000"/>
                  </a:srgb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</a:t>
            </a:r>
            <a:r>
              <a:rPr lang="en-US" sz="1200" kern="1200" dirty="0" err="1">
                <a:solidFill>
                  <a:srgbClr val="E7E6E6">
                    <a:lumMod val="25000"/>
                  </a:srgb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pd.read_csv</a:t>
            </a:r>
            <a:r>
              <a:rPr lang="en-US" sz="1200" kern="1200" dirty="0">
                <a:solidFill>
                  <a:srgbClr val="E7E6E6">
                    <a:lumMod val="25000"/>
                  </a:srgb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lang="en-US" sz="1200" kern="1200" dirty="0">
                <a:solidFill>
                  <a:srgbClr val="ED7D31">
                    <a:lumMod val="50000"/>
                  </a:srgb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"http://rcs.bu.edu/examples/python/</a:t>
            </a:r>
            <a:r>
              <a:rPr lang="en-US" sz="1200" kern="1200" dirty="0" err="1">
                <a:solidFill>
                  <a:srgbClr val="ED7D31">
                    <a:lumMod val="50000"/>
                  </a:srgb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data_analysis</a:t>
            </a:r>
            <a:r>
              <a:rPr lang="en-US" sz="1200" kern="1200" dirty="0">
                <a:solidFill>
                  <a:srgbClr val="ED7D31">
                    <a:lumMod val="50000"/>
                  </a:srgb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/Salaries.csv"</a:t>
            </a:r>
            <a:r>
              <a:rPr lang="en-US" sz="1200" kern="1200" dirty="0">
                <a:solidFill>
                  <a:srgbClr val="E7E6E6">
                    <a:lumMod val="25000"/>
                  </a:srgb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2171" y="2653568"/>
            <a:ext cx="8559383" cy="2273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s-ES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Hay una serie de comandos pandas para leer otros formatos de datos</a:t>
            </a:r>
            <a:r>
              <a:rPr lang="en-US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defTabSz="685800"/>
            <a:endParaRPr lang="en-US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>
              <a:lnSpc>
                <a:spcPct val="150000"/>
              </a:lnSpc>
            </a:pPr>
            <a:r>
              <a:rPr lang="en-US" sz="1350" kern="1200" dirty="0" err="1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pd.read_excel</a:t>
            </a:r>
            <a:r>
              <a:rPr lang="en-US" sz="1350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('myfile.</a:t>
            </a:r>
            <a:r>
              <a:rPr lang="en-US" sz="1350" kern="1200" dirty="0" err="1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xlsx</a:t>
            </a:r>
            <a:r>
              <a:rPr lang="en-US" sz="1350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',</a:t>
            </a:r>
            <a:r>
              <a:rPr lang="en-US" sz="1350" kern="1200" dirty="0" err="1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sheet_name</a:t>
            </a:r>
            <a:r>
              <a:rPr lang="en-US" sz="1350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='Sheet1', </a:t>
            </a:r>
            <a:r>
              <a:rPr lang="en-US" sz="1350" kern="1200" dirty="0" err="1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index_col</a:t>
            </a:r>
            <a:r>
              <a:rPr lang="en-US" sz="1350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=None, </a:t>
            </a:r>
            <a:r>
              <a:rPr lang="en-US" sz="1350" kern="1200" dirty="0" err="1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na_values</a:t>
            </a:r>
            <a:r>
              <a:rPr lang="en-US" sz="1350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=['NA'])</a:t>
            </a:r>
          </a:p>
          <a:p>
            <a:pPr defTabSz="685800">
              <a:lnSpc>
                <a:spcPct val="150000"/>
              </a:lnSpc>
            </a:pPr>
            <a:r>
              <a:rPr lang="en-US" sz="1350" kern="1200" dirty="0" err="1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pd.read_stata</a:t>
            </a:r>
            <a:r>
              <a:rPr lang="en-US" sz="1350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('</a:t>
            </a:r>
            <a:r>
              <a:rPr lang="en-US" sz="1350" kern="1200" dirty="0" err="1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myfile.dta</a:t>
            </a:r>
            <a:r>
              <a:rPr lang="en-US" sz="1350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')</a:t>
            </a:r>
          </a:p>
          <a:p>
            <a:pPr defTabSz="685800">
              <a:lnSpc>
                <a:spcPct val="150000"/>
              </a:lnSpc>
            </a:pPr>
            <a:r>
              <a:rPr lang="en-US" sz="1350" kern="1200" dirty="0" err="1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pd.read_sas</a:t>
            </a:r>
            <a:r>
              <a:rPr lang="en-US" sz="1350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('myfile.sas7bdat')</a:t>
            </a:r>
          </a:p>
          <a:p>
            <a:pPr defTabSz="685800">
              <a:lnSpc>
                <a:spcPct val="150000"/>
              </a:lnSpc>
            </a:pPr>
            <a:r>
              <a:rPr lang="en-US" sz="1350" kern="1200" dirty="0" err="1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pd.read_hdf</a:t>
            </a:r>
            <a:r>
              <a:rPr lang="en-US" sz="1350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('myfile.h5','df')</a:t>
            </a:r>
          </a:p>
          <a:p>
            <a:pPr defTabSz="685800"/>
            <a:endParaRPr lang="en-US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7989" y="1930782"/>
            <a:ext cx="715780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b="1" i="1" kern="1200" dirty="0">
                <a:solidFill>
                  <a:srgbClr val="70AD47">
                    <a:lumMod val="75000"/>
                  </a:srgbClr>
                </a:solidFill>
                <a:latin typeface="Calibri" panose="020F0502020204030204"/>
                <a:ea typeface="+mn-ea"/>
                <a:cs typeface="+mn-cs"/>
              </a:rPr>
              <a:t>Note: </a:t>
            </a:r>
            <a:r>
              <a:rPr lang="en-US" sz="1350" kern="1200" dirty="0">
                <a:solidFill>
                  <a:srgbClr val="70AD47">
                    <a:lumMod val="75000"/>
                  </a:srgbClr>
                </a:solidFill>
                <a:latin typeface="Calibri" panose="020F0502020204030204"/>
                <a:ea typeface="+mn-ea"/>
                <a:cs typeface="+mn-cs"/>
              </a:rPr>
              <a:t>The above command has many optional arguments to fine-tune the data import process.</a:t>
            </a:r>
          </a:p>
        </p:txBody>
      </p:sp>
    </p:spTree>
    <p:extLst>
      <p:ext uri="{BB962C8B-B14F-4D97-AF65-F5344CB8AC3E}">
        <p14:creationId xmlns:p14="http://schemas.microsoft.com/office/powerpoint/2010/main" val="25652701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Statistics</a:t>
            </a:r>
          </a:p>
        </p:txBody>
      </p:sp>
      <p:sp>
        <p:nvSpPr>
          <p:cNvPr id="327" name="Shape 327"/>
          <p:cNvSpPr txBox="1"/>
          <p:nvPr/>
        </p:nvSpPr>
        <p:spPr>
          <a:xfrm>
            <a:off x="452650" y="1197075"/>
            <a:ext cx="8229600" cy="4473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df.describe()</a:t>
            </a:r>
          </a:p>
        </p:txBody>
      </p:sp>
      <p:sp>
        <p:nvSpPr>
          <p:cNvPr id="328" name="Shape 328"/>
          <p:cNvSpPr txBox="1"/>
          <p:nvPr/>
        </p:nvSpPr>
        <p:spPr>
          <a:xfrm>
            <a:off x="457200" y="1823650"/>
            <a:ext cx="8229600" cy="4473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df.cov()</a:t>
            </a:r>
          </a:p>
        </p:txBody>
      </p:sp>
      <p:sp>
        <p:nvSpPr>
          <p:cNvPr id="329" name="Shape 329"/>
          <p:cNvSpPr txBox="1"/>
          <p:nvPr/>
        </p:nvSpPr>
        <p:spPr>
          <a:xfrm>
            <a:off x="457200" y="2450225"/>
            <a:ext cx="8229600" cy="4473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df.corr()</a:t>
            </a:r>
          </a:p>
        </p:txBody>
      </p:sp>
      <p:sp>
        <p:nvSpPr>
          <p:cNvPr id="330" name="Shape 330"/>
          <p:cNvSpPr txBox="1"/>
          <p:nvPr/>
        </p:nvSpPr>
        <p:spPr>
          <a:xfrm>
            <a:off x="457200" y="3076800"/>
            <a:ext cx="8229600" cy="4473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df.rank()</a:t>
            </a:r>
          </a:p>
        </p:txBody>
      </p:sp>
      <p:sp>
        <p:nvSpPr>
          <p:cNvPr id="331" name="Shape 331"/>
          <p:cNvSpPr txBox="1"/>
          <p:nvPr/>
        </p:nvSpPr>
        <p:spPr>
          <a:xfrm>
            <a:off x="457200" y="3703375"/>
            <a:ext cx="8229600" cy="4473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df.cumsum()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Functions in Pandas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51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43317" y="1327702"/>
            <a:ext cx="78136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Aggregation - computing a summary statistic about each group, i.e.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800" dirty="0"/>
              <a:t>compute group sums or means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800" dirty="0"/>
              <a:t>compute group sizes/counts</a:t>
            </a:r>
          </a:p>
          <a:p>
            <a:pPr lvl="1"/>
            <a:endParaRPr lang="en-US" sz="1800" dirty="0"/>
          </a:p>
          <a:p>
            <a:r>
              <a:rPr lang="en-US" sz="1800" dirty="0"/>
              <a:t>Common aggregation functions:</a:t>
            </a:r>
          </a:p>
          <a:p>
            <a:endParaRPr lang="en-US" sz="1800" dirty="0"/>
          </a:p>
          <a:p>
            <a:pPr lvl="1"/>
            <a:r>
              <a:rPr lang="en-US" sz="1800" dirty="0"/>
              <a:t>min, max</a:t>
            </a:r>
          </a:p>
          <a:p>
            <a:pPr lvl="1"/>
            <a:r>
              <a:rPr lang="en-US" sz="1800" dirty="0"/>
              <a:t>count, sum, prod</a:t>
            </a:r>
          </a:p>
          <a:p>
            <a:pPr lvl="1"/>
            <a:r>
              <a:rPr lang="en-US" sz="1800" dirty="0"/>
              <a:t>mean, median, mode, mad</a:t>
            </a:r>
          </a:p>
          <a:p>
            <a:pPr lvl="1"/>
            <a:r>
              <a:rPr lang="en-US" sz="1800" dirty="0" err="1"/>
              <a:t>std</a:t>
            </a:r>
            <a:r>
              <a:rPr lang="en-US" sz="1800" dirty="0"/>
              <a:t>, </a:t>
            </a:r>
            <a:r>
              <a:rPr lang="en-US" sz="1800" dirty="0" err="1"/>
              <a:t>var</a:t>
            </a:r>
            <a:endParaRPr lang="en-US" sz="1800" dirty="0"/>
          </a:p>
          <a:p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72796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Functions in Pandas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52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43317" y="1327702"/>
            <a:ext cx="7813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agg</a:t>
            </a:r>
            <a:r>
              <a:rPr lang="en-US" sz="1800" dirty="0"/>
              <a:t>() method are useful when multiple statistics are computed per column:</a:t>
            </a:r>
          </a:p>
          <a:p>
            <a:pPr lvl="1"/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-58150" y="1745287"/>
            <a:ext cx="813463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        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[ ]: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6268" y="1745287"/>
            <a:ext cx="7990444" cy="276999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flights[[</a:t>
            </a:r>
            <a:r>
              <a:rPr lang="en-US" sz="12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'dep_delay'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2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lang="en-US" sz="12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]].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agg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en-US" sz="12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2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min'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'mean'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'max</a:t>
            </a:r>
            <a:r>
              <a:rPr lang="en-US" sz="12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60027" y="2285059"/>
            <a:ext cx="813463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         </a:t>
            </a:r>
            <a:r>
              <a:rPr lang="en-US" sz="12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Out[ ]: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174" y="2275797"/>
            <a:ext cx="1900503" cy="110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193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Descriptive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53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628650" y="1268016"/>
          <a:ext cx="6323350" cy="3124068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9237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9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36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df.method</a:t>
                      </a:r>
                      <a:r>
                        <a:rPr lang="en-US" sz="1800" dirty="0"/>
                        <a:t>()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description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853">
                <a:tc>
                  <a:txBody>
                    <a:bodyPr/>
                    <a:lstStyle/>
                    <a:p>
                      <a:r>
                        <a:rPr lang="en-US" sz="1100" dirty="0"/>
                        <a:t>describe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Basic statistics (count, mean, </a:t>
                      </a:r>
                      <a:r>
                        <a:rPr lang="en-US" sz="1100" dirty="0" err="1"/>
                        <a:t>std</a:t>
                      </a:r>
                      <a:r>
                        <a:rPr lang="en-US" sz="1100" dirty="0"/>
                        <a:t>, min, quantiles, max)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853">
                <a:tc>
                  <a:txBody>
                    <a:bodyPr/>
                    <a:lstStyle/>
                    <a:p>
                      <a:r>
                        <a:rPr lang="en-US" sz="1100" dirty="0"/>
                        <a:t>min, max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Minimum</a:t>
                      </a:r>
                      <a:r>
                        <a:rPr lang="en-US" sz="1100" baseline="0" dirty="0"/>
                        <a:t> and maximum values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252">
                <a:tc>
                  <a:txBody>
                    <a:bodyPr/>
                    <a:lstStyle/>
                    <a:p>
                      <a:r>
                        <a:rPr lang="en-US" sz="1100" dirty="0"/>
                        <a:t>mean, median, mode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Arithmetic average, median and mode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102">
                <a:tc>
                  <a:txBody>
                    <a:bodyPr/>
                    <a:lstStyle/>
                    <a:p>
                      <a:r>
                        <a:rPr lang="en-US" sz="1100" dirty="0" err="1"/>
                        <a:t>var</a:t>
                      </a:r>
                      <a:r>
                        <a:rPr lang="en-US" sz="1100" dirty="0"/>
                        <a:t>, </a:t>
                      </a:r>
                      <a:r>
                        <a:rPr lang="en-US" sz="1100" dirty="0" err="1"/>
                        <a:t>std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Variance and standard deviation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102">
                <a:tc>
                  <a:txBody>
                    <a:bodyPr/>
                    <a:lstStyle/>
                    <a:p>
                      <a:r>
                        <a:rPr lang="en-US" sz="1100" dirty="0" err="1"/>
                        <a:t>sem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Standard error of mean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6127">
                <a:tc>
                  <a:txBody>
                    <a:bodyPr/>
                    <a:lstStyle/>
                    <a:p>
                      <a:r>
                        <a:rPr lang="en-US" sz="1100" dirty="0"/>
                        <a:t>skew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Sample skewness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6127">
                <a:tc>
                  <a:txBody>
                    <a:bodyPr/>
                    <a:lstStyle/>
                    <a:p>
                      <a:r>
                        <a:rPr lang="en-US" sz="1100" dirty="0" err="1"/>
                        <a:t>kurt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kurtosis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53875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Defining new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000000"/>
                </a:solidFill>
                <a:highlight>
                  <a:srgbClr val="FFFF96"/>
                </a:highlight>
                <a:latin typeface="Consolas"/>
              </a:rPr>
              <a:t>f = </a:t>
            </a:r>
            <a:r>
              <a:rPr lang="en-GB" dirty="0">
                <a:solidFill>
                  <a:srgbClr val="0000FF"/>
                </a:solidFill>
                <a:highlight>
                  <a:srgbClr val="FFFF96"/>
                </a:highlight>
                <a:latin typeface="Consolas"/>
              </a:rPr>
              <a:t>lambda</a:t>
            </a:r>
            <a:r>
              <a:rPr lang="en-GB" dirty="0">
                <a:solidFill>
                  <a:srgbClr val="000000"/>
                </a:solidFill>
                <a:highlight>
                  <a:srgbClr val="FFFF96"/>
                </a:highlight>
                <a:latin typeface="Consolas"/>
              </a:rPr>
              <a:t> x: </a:t>
            </a:r>
            <a:r>
              <a:rPr lang="en-GB" dirty="0" err="1">
                <a:solidFill>
                  <a:srgbClr val="000000"/>
                </a:solidFill>
                <a:highlight>
                  <a:srgbClr val="FFFF96"/>
                </a:highlight>
                <a:latin typeface="Consolas"/>
              </a:rPr>
              <a:t>x.max</a:t>
            </a:r>
            <a:r>
              <a:rPr lang="en-GB" dirty="0">
                <a:solidFill>
                  <a:srgbClr val="000000"/>
                </a:solidFill>
                <a:highlight>
                  <a:srgbClr val="FFFF96"/>
                </a:highlight>
                <a:latin typeface="Consolas"/>
              </a:rPr>
              <a:t>() - </a:t>
            </a:r>
            <a:r>
              <a:rPr lang="en-GB" dirty="0" err="1">
                <a:solidFill>
                  <a:srgbClr val="000000"/>
                </a:solidFill>
                <a:highlight>
                  <a:srgbClr val="FFFF96"/>
                </a:highlight>
                <a:latin typeface="Consolas"/>
              </a:rPr>
              <a:t>x.min</a:t>
            </a:r>
            <a:r>
              <a:rPr lang="en-GB" dirty="0">
                <a:solidFill>
                  <a:srgbClr val="000000"/>
                </a:solidFill>
                <a:highlight>
                  <a:srgbClr val="FFFF96"/>
                </a:highlight>
                <a:latin typeface="Consolas"/>
              </a:rPr>
              <a:t>()</a:t>
            </a:r>
          </a:p>
          <a:p>
            <a:endParaRPr lang="en-GB" dirty="0">
              <a:latin typeface="Consolas"/>
            </a:endParaRPr>
          </a:p>
          <a:p>
            <a:r>
              <a:rPr lang="en-GB" dirty="0">
                <a:solidFill>
                  <a:srgbClr val="0000FF"/>
                </a:solidFill>
                <a:latin typeface="Consolas"/>
              </a:rPr>
              <a:t>print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/>
              </a:rPr>
              <a:t>frame.apply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GB" dirty="0">
                <a:solidFill>
                  <a:srgbClr val="000000"/>
                </a:solidFill>
                <a:highlight>
                  <a:srgbClr val="FFFF96"/>
                </a:highlight>
                <a:latin typeface="Consolas"/>
              </a:rPr>
              <a:t>f)</a:t>
            </a:r>
          </a:p>
          <a:p>
            <a:endParaRPr lang="en-GB" dirty="0">
              <a:latin typeface="Consolas"/>
            </a:endParaRPr>
          </a:p>
          <a:p>
            <a:r>
              <a:rPr lang="en-GB" dirty="0" err="1">
                <a:solidFill>
                  <a:srgbClr val="000000"/>
                </a:solidFill>
                <a:latin typeface="Consolas"/>
              </a:rPr>
              <a:t>frame.apply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GB" dirty="0">
                <a:solidFill>
                  <a:srgbClr val="000000"/>
                </a:solidFill>
                <a:highlight>
                  <a:srgbClr val="FFFF96"/>
                </a:highlight>
                <a:latin typeface="Consolas"/>
              </a:rPr>
              <a:t>f, axis=</a:t>
            </a:r>
            <a:r>
              <a:rPr lang="en-GB" dirty="0">
                <a:solidFill>
                  <a:srgbClr val="800000"/>
                </a:solidFill>
                <a:highlight>
                  <a:srgbClr val="FFFF96"/>
                </a:highlight>
                <a:latin typeface="Consolas"/>
              </a:rPr>
              <a:t>1</a:t>
            </a:r>
            <a:r>
              <a:rPr lang="en-GB" dirty="0">
                <a:solidFill>
                  <a:srgbClr val="000000"/>
                </a:solidFill>
                <a:highlight>
                  <a:srgbClr val="FFFF96"/>
                </a:highlight>
                <a:latin typeface="Consolas"/>
              </a:rPr>
              <a:t>)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GB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A0E3DC19-9179-4780-9DAC-D42F313C7C3B}" type="slidenum">
              <a:rPr lang="en-GB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685800"/>
              <a:t>54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64283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    1.802165</a:t>
            </a:r>
          </a:p>
          <a:p>
            <a:r>
              <a:rPr lang="en-GB" dirty="0"/>
              <a:t>d    1.684034</a:t>
            </a:r>
          </a:p>
          <a:p>
            <a:r>
              <a:rPr lang="en-GB" dirty="0"/>
              <a:t>e    2.689627</a:t>
            </a:r>
          </a:p>
          <a:p>
            <a:r>
              <a:rPr lang="en-GB" dirty="0" err="1"/>
              <a:t>dtype</a:t>
            </a:r>
            <a:r>
              <a:rPr lang="en-GB" dirty="0"/>
              <a:t>: float64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GB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A0E3DC19-9179-4780-9DAC-D42F313C7C3B}" type="slidenum">
              <a:rPr lang="en-GB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685800"/>
              <a:t>55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6438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000000"/>
                </a:solidFill>
                <a:highlight>
                  <a:srgbClr val="FFFF96"/>
                </a:highlight>
                <a:latin typeface="Consolas"/>
              </a:rPr>
              <a:t>skipna</a:t>
            </a:r>
            <a:r>
              <a:rPr lang="en-GB" dirty="0">
                <a:solidFill>
                  <a:srgbClr val="000000"/>
                </a:solidFill>
                <a:highlight>
                  <a:srgbClr val="FFFF96"/>
                </a:highlight>
                <a:latin typeface="Consolas"/>
              </a:rPr>
              <a:t>=</a:t>
            </a:r>
            <a:r>
              <a:rPr lang="en-GB" dirty="0">
                <a:solidFill>
                  <a:srgbClr val="0000FF"/>
                </a:solidFill>
                <a:highlight>
                  <a:srgbClr val="FFFF96"/>
                </a:highlight>
                <a:latin typeface="Consolas"/>
              </a:rPr>
              <a:t>False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0000FF"/>
                </a:solidFill>
                <a:highlight>
                  <a:srgbClr val="FFFF96"/>
                </a:highlight>
                <a:latin typeface="Consolas"/>
              </a:rPr>
              <a:t>print</a:t>
            </a:r>
            <a:r>
              <a:rPr lang="en-GB" dirty="0">
                <a:solidFill>
                  <a:srgbClr val="000000"/>
                </a:solidFill>
                <a:highlight>
                  <a:srgbClr val="FFFF96"/>
                </a:highlight>
                <a:latin typeface="Consolas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FFFF96"/>
                </a:highlight>
                <a:latin typeface="Consolas"/>
              </a:rPr>
              <a:t>df.mean</a:t>
            </a:r>
            <a:r>
              <a:rPr lang="en-GB" dirty="0">
                <a:solidFill>
                  <a:srgbClr val="000000"/>
                </a:solidFill>
                <a:highlight>
                  <a:srgbClr val="FFFF96"/>
                </a:highlight>
                <a:latin typeface="Consolas"/>
              </a:rPr>
              <a:t>(axis=</a:t>
            </a:r>
            <a:r>
              <a:rPr lang="en-GB" dirty="0">
                <a:solidFill>
                  <a:srgbClr val="800000"/>
                </a:solidFill>
                <a:highlight>
                  <a:srgbClr val="FFFF96"/>
                </a:highlight>
                <a:latin typeface="Consolas"/>
              </a:rPr>
              <a:t>1</a:t>
            </a:r>
            <a:r>
              <a:rPr lang="en-GB" dirty="0">
                <a:solidFill>
                  <a:srgbClr val="000000"/>
                </a:solidFill>
                <a:highlight>
                  <a:srgbClr val="FFFF96"/>
                </a:highlight>
                <a:latin typeface="Consolas"/>
              </a:rPr>
              <a:t>, </a:t>
            </a:r>
            <a:r>
              <a:rPr lang="en-GB" dirty="0" err="1">
                <a:solidFill>
                  <a:srgbClr val="000000"/>
                </a:solidFill>
                <a:highlight>
                  <a:srgbClr val="FFFF96"/>
                </a:highlight>
                <a:latin typeface="Consolas"/>
              </a:rPr>
              <a:t>skipna</a:t>
            </a:r>
            <a:r>
              <a:rPr lang="en-GB" dirty="0">
                <a:solidFill>
                  <a:srgbClr val="000000"/>
                </a:solidFill>
                <a:highlight>
                  <a:srgbClr val="FFFF96"/>
                </a:highlight>
                <a:latin typeface="Consolas"/>
              </a:rPr>
              <a:t>=</a:t>
            </a:r>
            <a:r>
              <a:rPr lang="en-GB" dirty="0">
                <a:solidFill>
                  <a:srgbClr val="0000FF"/>
                </a:solidFill>
                <a:highlight>
                  <a:srgbClr val="FFFF96"/>
                </a:highlight>
                <a:latin typeface="Consolas"/>
              </a:rPr>
              <a:t>False</a:t>
            </a:r>
            <a:r>
              <a:rPr lang="en-GB" dirty="0">
                <a:solidFill>
                  <a:srgbClr val="000000"/>
                </a:solidFill>
                <a:highlight>
                  <a:srgbClr val="FFFF96"/>
                </a:highlight>
                <a:latin typeface="Consolas"/>
              </a:rPr>
              <a:t>)</a:t>
            </a:r>
          </a:p>
          <a:p>
            <a:r>
              <a:rPr lang="en-GB" dirty="0">
                <a:solidFill>
                  <a:srgbClr val="0000FF"/>
                </a:solidFill>
                <a:highlight>
                  <a:srgbClr val="FFFF96"/>
                </a:highlight>
                <a:latin typeface="Consolas"/>
              </a:rPr>
              <a:t>print</a:t>
            </a:r>
            <a:r>
              <a:rPr lang="en-GB" dirty="0">
                <a:solidFill>
                  <a:srgbClr val="000000"/>
                </a:solidFill>
                <a:highlight>
                  <a:srgbClr val="FFFF96"/>
                </a:highlight>
                <a:latin typeface="Consolas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FFFF96"/>
                </a:highlight>
                <a:latin typeface="Consolas"/>
              </a:rPr>
              <a:t>df.idxmax</a:t>
            </a:r>
            <a:r>
              <a:rPr lang="en-GB" dirty="0">
                <a:solidFill>
                  <a:srgbClr val="000000"/>
                </a:solidFill>
                <a:highlight>
                  <a:srgbClr val="FFFF96"/>
                </a:highlight>
                <a:latin typeface="Consolas"/>
              </a:rPr>
              <a:t>()</a:t>
            </a:r>
          </a:p>
          <a:p>
            <a:r>
              <a:rPr lang="en-GB" dirty="0">
                <a:solidFill>
                  <a:srgbClr val="0000FF"/>
                </a:solidFill>
                <a:highlight>
                  <a:srgbClr val="FFFF96"/>
                </a:highlight>
                <a:latin typeface="Consolas"/>
              </a:rPr>
              <a:t>print</a:t>
            </a:r>
            <a:r>
              <a:rPr lang="en-GB" dirty="0">
                <a:solidFill>
                  <a:srgbClr val="000000"/>
                </a:solidFill>
                <a:highlight>
                  <a:srgbClr val="FFFF96"/>
                </a:highlight>
                <a:latin typeface="Consolas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FFFF96"/>
                </a:highlight>
                <a:latin typeface="Consolas"/>
              </a:rPr>
              <a:t>df.cumsum</a:t>
            </a:r>
            <a:r>
              <a:rPr lang="en-GB" dirty="0">
                <a:solidFill>
                  <a:srgbClr val="000000"/>
                </a:solidFill>
                <a:highlight>
                  <a:srgbClr val="FFFF96"/>
                </a:highlight>
                <a:latin typeface="Consolas"/>
              </a:rPr>
              <a:t>()</a:t>
            </a:r>
          </a:p>
          <a:p>
            <a:endParaRPr lang="en-GB" dirty="0">
              <a:solidFill>
                <a:srgbClr val="000000"/>
              </a:solidFill>
              <a:highlight>
                <a:srgbClr val="FFFF96"/>
              </a:highlight>
              <a:latin typeface="Consolas"/>
            </a:endParaRPr>
          </a:p>
          <a:p>
            <a:r>
              <a:rPr lang="en-GB" dirty="0"/>
              <a:t>will not skip Nan</a:t>
            </a:r>
          </a:p>
          <a:p>
            <a:r>
              <a:rPr lang="en-GB" dirty="0"/>
              <a:t>calculates mean, id of max, and cumulative sum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C19-9179-4780-9DAC-D42F313C7C3B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39523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Mean, </a:t>
            </a:r>
            <a:r>
              <a:rPr lang="en-GB" b="1" dirty="0" err="1"/>
              <a:t>idxmax</a:t>
            </a:r>
            <a:r>
              <a:rPr lang="en-GB" b="1" dirty="0"/>
              <a:t>, </a:t>
            </a:r>
            <a:r>
              <a:rPr lang="en-GB" b="1" dirty="0" err="1"/>
              <a:t>cumsum</a:t>
            </a:r>
            <a:r>
              <a:rPr lang="en-GB" b="1" dirty="0"/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6169" y="1221600"/>
            <a:ext cx="2330016" cy="3394472"/>
          </a:xfrm>
        </p:spPr>
        <p:txBody>
          <a:bodyPr>
            <a:normAutofit/>
          </a:bodyPr>
          <a:lstStyle/>
          <a:p>
            <a:r>
              <a:rPr lang="en-GB" dirty="0"/>
              <a:t>a      </a:t>
            </a:r>
            <a:r>
              <a:rPr lang="en-GB" dirty="0" err="1"/>
              <a:t>NaN</a:t>
            </a:r>
            <a:endParaRPr lang="en-GB" dirty="0"/>
          </a:p>
          <a:p>
            <a:r>
              <a:rPr lang="en-GB" dirty="0"/>
              <a:t>b    1.300</a:t>
            </a:r>
          </a:p>
          <a:p>
            <a:r>
              <a:rPr lang="en-GB" dirty="0"/>
              <a:t>c      </a:t>
            </a:r>
            <a:r>
              <a:rPr lang="en-GB" dirty="0" err="1"/>
              <a:t>NaN</a:t>
            </a:r>
            <a:endParaRPr lang="en-GB" dirty="0"/>
          </a:p>
          <a:p>
            <a:r>
              <a:rPr lang="en-GB" dirty="0"/>
              <a:t>d   -0.275</a:t>
            </a:r>
          </a:p>
          <a:p>
            <a:r>
              <a:rPr lang="en-GB" dirty="0" err="1"/>
              <a:t>dtype</a:t>
            </a:r>
            <a:r>
              <a:rPr lang="en-GB" dirty="0"/>
              <a:t>: float64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491880" y="1437625"/>
            <a:ext cx="2330016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one    b</a:t>
            </a:r>
          </a:p>
          <a:p>
            <a:r>
              <a:rPr lang="en-GB" sz="2400" dirty="0"/>
              <a:t>two    d</a:t>
            </a:r>
          </a:p>
          <a:p>
            <a:r>
              <a:rPr lang="en-GB" sz="2400" dirty="0" err="1"/>
              <a:t>dtype</a:t>
            </a:r>
            <a:r>
              <a:rPr lang="en-GB" sz="2400" dirty="0"/>
              <a:t>: object</a:t>
            </a:r>
          </a:p>
          <a:p>
            <a:r>
              <a:rPr lang="en-GB" sz="2400" dirty="0"/>
              <a:t>   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544108" y="1221601"/>
            <a:ext cx="2330016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one  two</a:t>
            </a:r>
          </a:p>
          <a:p>
            <a:r>
              <a:rPr lang="en-GB" sz="2400" dirty="0"/>
              <a:t>a  1.40  </a:t>
            </a:r>
            <a:r>
              <a:rPr lang="en-GB" sz="2400" dirty="0" err="1"/>
              <a:t>NaN</a:t>
            </a:r>
            <a:endParaRPr lang="en-GB" sz="2400" dirty="0"/>
          </a:p>
          <a:p>
            <a:r>
              <a:rPr lang="en-GB" sz="2400" dirty="0"/>
              <a:t>b  8.50 -4.5</a:t>
            </a:r>
          </a:p>
          <a:p>
            <a:r>
              <a:rPr lang="en-GB" sz="2400" dirty="0"/>
              <a:t>c   </a:t>
            </a:r>
            <a:r>
              <a:rPr lang="en-GB" sz="2400" dirty="0" err="1"/>
              <a:t>NaN</a:t>
            </a:r>
            <a:r>
              <a:rPr lang="en-GB" sz="2400" dirty="0"/>
              <a:t>  </a:t>
            </a:r>
            <a:r>
              <a:rPr lang="en-GB" sz="2400" dirty="0" err="1"/>
              <a:t>NaN</a:t>
            </a:r>
            <a:endParaRPr lang="en-GB" sz="2400" dirty="0"/>
          </a:p>
          <a:p>
            <a:r>
              <a:rPr lang="en-GB" sz="2400" dirty="0"/>
              <a:t>d  9.25 -5.8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C19-9179-4780-9DAC-D42F313C7C3B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2729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FF"/>
                </a:solidFill>
                <a:highlight>
                  <a:srgbClr val="FFFF96"/>
                </a:highlight>
                <a:latin typeface="Consolas"/>
              </a:rPr>
              <a:t>print</a:t>
            </a:r>
            <a:r>
              <a:rPr lang="en-GB" dirty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df.describe</a:t>
            </a:r>
            <a:r>
              <a:rPr lang="en-GB" dirty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()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>
                <a:solidFill>
                  <a:srgbClr val="000000"/>
                </a:solidFill>
                <a:latin typeface="Consolas"/>
              </a:rPr>
              <a:t>          one       two</a:t>
            </a:r>
          </a:p>
          <a:p>
            <a:r>
              <a:rPr lang="en-GB" dirty="0">
                <a:solidFill>
                  <a:srgbClr val="000000"/>
                </a:solidFill>
                <a:latin typeface="Consolas"/>
              </a:rPr>
              <a:t>count  3.000000  2.000000</a:t>
            </a:r>
          </a:p>
          <a:p>
            <a:r>
              <a:rPr lang="en-GB" dirty="0">
                <a:solidFill>
                  <a:srgbClr val="000000"/>
                </a:solidFill>
                <a:latin typeface="Consolas"/>
              </a:rPr>
              <a:t>mean   3.083333 -2.900000</a:t>
            </a:r>
          </a:p>
          <a:p>
            <a:r>
              <a:rPr lang="en-GB" dirty="0" err="1">
                <a:solidFill>
                  <a:srgbClr val="000000"/>
                </a:solidFill>
                <a:latin typeface="Consolas"/>
              </a:rPr>
              <a:t>std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    3.493685  2.262742</a:t>
            </a:r>
          </a:p>
          <a:p>
            <a:r>
              <a:rPr lang="en-GB" dirty="0">
                <a:solidFill>
                  <a:srgbClr val="000000"/>
                </a:solidFill>
                <a:latin typeface="Consolas"/>
              </a:rPr>
              <a:t>min    0.750000 -4.500000</a:t>
            </a:r>
          </a:p>
          <a:p>
            <a:r>
              <a:rPr lang="en-GB" dirty="0">
                <a:solidFill>
                  <a:srgbClr val="000000"/>
                </a:solidFill>
                <a:latin typeface="Consolas"/>
              </a:rPr>
              <a:t>25%    1.075000 -3.700000</a:t>
            </a:r>
          </a:p>
          <a:p>
            <a:r>
              <a:rPr lang="en-GB" dirty="0">
                <a:solidFill>
                  <a:srgbClr val="000000"/>
                </a:solidFill>
                <a:latin typeface="Consolas"/>
              </a:rPr>
              <a:t>50%    1.400000 -2.900000</a:t>
            </a:r>
          </a:p>
          <a:p>
            <a:r>
              <a:rPr lang="en-GB" dirty="0">
                <a:solidFill>
                  <a:srgbClr val="000000"/>
                </a:solidFill>
                <a:latin typeface="Consolas"/>
              </a:rPr>
              <a:t>75%    4.250000 -2.100000</a:t>
            </a:r>
          </a:p>
          <a:p>
            <a:r>
              <a:rPr lang="en-GB" dirty="0">
                <a:solidFill>
                  <a:srgbClr val="000000"/>
                </a:solidFill>
                <a:latin typeface="Consolas"/>
              </a:rPr>
              <a:t>max    7.100000 -1.300000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C19-9179-4780-9DAC-D42F313C7C3B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39056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Unique values, value counts, and membership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>
                <a:solidFill>
                  <a:srgbClr val="000000"/>
                </a:solidFill>
                <a:highlight>
                  <a:srgbClr val="FFFF96"/>
                </a:highlight>
                <a:latin typeface="Consolas"/>
              </a:rPr>
              <a:t>obj</a:t>
            </a:r>
            <a:r>
              <a:rPr lang="en-GB" dirty="0">
                <a:solidFill>
                  <a:srgbClr val="000000"/>
                </a:solidFill>
                <a:highlight>
                  <a:srgbClr val="FFFF96"/>
                </a:highlight>
                <a:latin typeface="Consolas"/>
              </a:rPr>
              <a:t> = Series([</a:t>
            </a:r>
            <a:r>
              <a:rPr lang="en-GB" i="1" dirty="0">
                <a:solidFill>
                  <a:srgbClr val="C9802B"/>
                </a:solidFill>
                <a:highlight>
                  <a:srgbClr val="FFFF96"/>
                </a:highlight>
                <a:latin typeface="Consolas"/>
              </a:rPr>
              <a:t>'c'</a:t>
            </a:r>
            <a:r>
              <a:rPr lang="en-GB" i="1" dirty="0">
                <a:solidFill>
                  <a:srgbClr val="000000"/>
                </a:solidFill>
                <a:highlight>
                  <a:srgbClr val="FFFF96"/>
                </a:highlight>
                <a:latin typeface="Consolas"/>
              </a:rPr>
              <a:t>, </a:t>
            </a:r>
            <a:r>
              <a:rPr lang="en-GB" i="1" dirty="0">
                <a:solidFill>
                  <a:srgbClr val="C9802B"/>
                </a:solidFill>
                <a:highlight>
                  <a:srgbClr val="FFFF96"/>
                </a:highlight>
                <a:latin typeface="Consolas"/>
              </a:rPr>
              <a:t>'a'</a:t>
            </a:r>
            <a:r>
              <a:rPr lang="en-GB" i="1" dirty="0">
                <a:solidFill>
                  <a:srgbClr val="000000"/>
                </a:solidFill>
                <a:highlight>
                  <a:srgbClr val="FFFF96"/>
                </a:highlight>
                <a:latin typeface="Consolas"/>
              </a:rPr>
              <a:t>, </a:t>
            </a:r>
            <a:r>
              <a:rPr lang="en-GB" i="1" dirty="0">
                <a:solidFill>
                  <a:srgbClr val="C9802B"/>
                </a:solidFill>
                <a:highlight>
                  <a:srgbClr val="FFFF96"/>
                </a:highlight>
                <a:latin typeface="Consolas"/>
              </a:rPr>
              <a:t>'d'</a:t>
            </a:r>
            <a:r>
              <a:rPr lang="en-GB" i="1" dirty="0">
                <a:solidFill>
                  <a:srgbClr val="000000"/>
                </a:solidFill>
                <a:highlight>
                  <a:srgbClr val="FFFF96"/>
                </a:highlight>
                <a:latin typeface="Consolas"/>
              </a:rPr>
              <a:t>, </a:t>
            </a:r>
            <a:r>
              <a:rPr lang="en-GB" i="1" dirty="0">
                <a:solidFill>
                  <a:srgbClr val="C9802B"/>
                </a:solidFill>
                <a:highlight>
                  <a:srgbClr val="FFFF96"/>
                </a:highlight>
                <a:latin typeface="Consolas"/>
              </a:rPr>
              <a:t>'a'</a:t>
            </a:r>
            <a:r>
              <a:rPr lang="en-GB" i="1" dirty="0">
                <a:solidFill>
                  <a:srgbClr val="000000"/>
                </a:solidFill>
                <a:highlight>
                  <a:srgbClr val="FFFF96"/>
                </a:highlight>
                <a:latin typeface="Consolas"/>
              </a:rPr>
              <a:t>, </a:t>
            </a:r>
            <a:r>
              <a:rPr lang="en-GB" i="1" dirty="0">
                <a:solidFill>
                  <a:srgbClr val="C9802B"/>
                </a:solidFill>
                <a:highlight>
                  <a:srgbClr val="FFFF96"/>
                </a:highlight>
                <a:latin typeface="Consolas"/>
              </a:rPr>
              <a:t>'a'</a:t>
            </a:r>
            <a:r>
              <a:rPr lang="en-GB" i="1" dirty="0">
                <a:solidFill>
                  <a:srgbClr val="000000"/>
                </a:solidFill>
                <a:highlight>
                  <a:srgbClr val="FFFF96"/>
                </a:highlight>
                <a:latin typeface="Consolas"/>
              </a:rPr>
              <a:t>, </a:t>
            </a:r>
            <a:r>
              <a:rPr lang="en-GB" i="1" dirty="0">
                <a:solidFill>
                  <a:srgbClr val="C9802B"/>
                </a:solidFill>
                <a:highlight>
                  <a:srgbClr val="FFFF96"/>
                </a:highlight>
                <a:latin typeface="Consolas"/>
              </a:rPr>
              <a:t>'b'</a:t>
            </a:r>
            <a:r>
              <a:rPr lang="en-GB" i="1" dirty="0">
                <a:solidFill>
                  <a:srgbClr val="000000"/>
                </a:solidFill>
                <a:highlight>
                  <a:srgbClr val="FFFF96"/>
                </a:highlight>
                <a:latin typeface="Consolas"/>
              </a:rPr>
              <a:t>, </a:t>
            </a:r>
            <a:r>
              <a:rPr lang="en-GB" i="1" dirty="0">
                <a:solidFill>
                  <a:srgbClr val="C9802B"/>
                </a:solidFill>
                <a:highlight>
                  <a:srgbClr val="FFFF96"/>
                </a:highlight>
                <a:latin typeface="Consolas"/>
              </a:rPr>
              <a:t>'b'</a:t>
            </a:r>
            <a:r>
              <a:rPr lang="en-GB" i="1" dirty="0">
                <a:solidFill>
                  <a:srgbClr val="000000"/>
                </a:solidFill>
                <a:highlight>
                  <a:srgbClr val="FFFF96"/>
                </a:highlight>
                <a:latin typeface="Consolas"/>
              </a:rPr>
              <a:t>, </a:t>
            </a:r>
            <a:r>
              <a:rPr lang="en-GB" i="1" dirty="0">
                <a:solidFill>
                  <a:srgbClr val="C9802B"/>
                </a:solidFill>
                <a:highlight>
                  <a:srgbClr val="FFFF96"/>
                </a:highlight>
                <a:latin typeface="Consolas"/>
              </a:rPr>
              <a:t>'c'</a:t>
            </a:r>
            <a:r>
              <a:rPr lang="en-GB" i="1" dirty="0">
                <a:solidFill>
                  <a:srgbClr val="000000"/>
                </a:solidFill>
                <a:highlight>
                  <a:srgbClr val="FFFF96"/>
                </a:highlight>
                <a:latin typeface="Consolas"/>
              </a:rPr>
              <a:t>, </a:t>
            </a:r>
            <a:r>
              <a:rPr lang="en-GB" i="1" dirty="0">
                <a:solidFill>
                  <a:srgbClr val="C9802B"/>
                </a:solidFill>
                <a:highlight>
                  <a:srgbClr val="FFFF96"/>
                </a:highlight>
                <a:latin typeface="Consolas"/>
              </a:rPr>
              <a:t>'c'</a:t>
            </a:r>
            <a:r>
              <a:rPr lang="en-GB" i="1" dirty="0">
                <a:solidFill>
                  <a:srgbClr val="000000"/>
                </a:solidFill>
                <a:highlight>
                  <a:srgbClr val="FFFF96"/>
                </a:highlight>
                <a:latin typeface="Consolas"/>
              </a:rPr>
              <a:t>])</a:t>
            </a:r>
          </a:p>
          <a:p>
            <a:r>
              <a:rPr lang="en-GB" dirty="0">
                <a:solidFill>
                  <a:srgbClr val="0000FF"/>
                </a:solidFill>
                <a:latin typeface="Consolas"/>
              </a:rPr>
              <a:t>print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FFFF96"/>
                </a:highlight>
                <a:latin typeface="Consolas"/>
              </a:rPr>
              <a:t>obj</a:t>
            </a:r>
            <a:endParaRPr lang="en-GB" dirty="0">
              <a:solidFill>
                <a:srgbClr val="000000"/>
              </a:solidFill>
              <a:highlight>
                <a:srgbClr val="FFFF96"/>
              </a:highlight>
              <a:latin typeface="Consolas"/>
            </a:endParaRPr>
          </a:p>
          <a:p>
            <a:r>
              <a:rPr lang="en-GB" dirty="0" err="1">
                <a:solidFill>
                  <a:srgbClr val="000000"/>
                </a:solidFill>
                <a:latin typeface="Consolas"/>
              </a:rPr>
              <a:t>uniques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GB" dirty="0" err="1">
                <a:solidFill>
                  <a:srgbClr val="000000"/>
                </a:solidFill>
                <a:highlight>
                  <a:srgbClr val="FFFF96"/>
                </a:highlight>
                <a:latin typeface="Consolas"/>
              </a:rPr>
              <a:t>obj.unique</a:t>
            </a:r>
            <a:r>
              <a:rPr lang="en-GB" dirty="0">
                <a:solidFill>
                  <a:srgbClr val="000000"/>
                </a:solidFill>
                <a:highlight>
                  <a:srgbClr val="FFFF96"/>
                </a:highlight>
                <a:latin typeface="Consolas"/>
              </a:rPr>
              <a:t>()</a:t>
            </a:r>
          </a:p>
          <a:p>
            <a:r>
              <a:rPr lang="en-GB" dirty="0">
                <a:solidFill>
                  <a:srgbClr val="0000FF"/>
                </a:solidFill>
                <a:latin typeface="Consolas"/>
              </a:rPr>
              <a:t>print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/>
              </a:rPr>
              <a:t>uniques</a:t>
            </a:r>
            <a:endParaRPr lang="en-GB" dirty="0">
              <a:latin typeface="Consolas"/>
            </a:endParaRPr>
          </a:p>
          <a:p>
            <a:r>
              <a:rPr lang="en-GB" dirty="0">
                <a:solidFill>
                  <a:srgbClr val="0000FF"/>
                </a:solidFill>
                <a:latin typeface="Consolas"/>
              </a:rPr>
              <a:t>print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FFFF96"/>
                </a:highlight>
                <a:latin typeface="Consolas"/>
              </a:rPr>
              <a:t>obj.value_counts</a:t>
            </a:r>
            <a:r>
              <a:rPr lang="en-GB" dirty="0">
                <a:solidFill>
                  <a:srgbClr val="000000"/>
                </a:solidFill>
                <a:highlight>
                  <a:srgbClr val="FFFF96"/>
                </a:highlight>
                <a:latin typeface="Consolas"/>
              </a:rPr>
              <a:t>()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C19-9179-4780-9DAC-D42F313C7C3B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6183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DataFrame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Un </a:t>
            </a:r>
            <a:r>
              <a:rPr lang="en-GB" dirty="0" err="1"/>
              <a:t>DataFrame</a:t>
            </a:r>
            <a:r>
              <a:rPr lang="en-GB" dirty="0"/>
              <a:t> </a:t>
            </a:r>
            <a:r>
              <a:rPr lang="es-ES" dirty="0"/>
              <a:t>representa una estructura de datos tabular similar a una hoja de cálculo que contiene una colección ordenada de columnas, cada una de las cuales puede ser un tipo de valor diferente (numérico, cadena, booleano, etc.)</a:t>
            </a:r>
            <a:r>
              <a:rPr lang="en-GB" dirty="0"/>
              <a:t>. </a:t>
            </a:r>
          </a:p>
          <a:p>
            <a:r>
              <a:rPr lang="en-GB" dirty="0"/>
              <a:t>The </a:t>
            </a:r>
            <a:r>
              <a:rPr lang="en-GB" dirty="0" err="1"/>
              <a:t>DataFrame</a:t>
            </a:r>
            <a:r>
              <a:rPr lang="en-GB" dirty="0"/>
              <a:t> has both a </a:t>
            </a:r>
            <a:r>
              <a:rPr lang="en-GB" b="1" dirty="0"/>
              <a:t>row</a:t>
            </a:r>
            <a:r>
              <a:rPr lang="en-GB" dirty="0"/>
              <a:t> and </a:t>
            </a:r>
            <a:r>
              <a:rPr lang="en-GB" b="1" dirty="0"/>
              <a:t>column</a:t>
            </a:r>
            <a:r>
              <a:rPr lang="en-GB" dirty="0"/>
              <a:t> index; it can be thought of as a </a:t>
            </a:r>
            <a:r>
              <a:rPr lang="en-GB" dirty="0" err="1"/>
              <a:t>dict</a:t>
            </a:r>
            <a:r>
              <a:rPr lang="en-GB" dirty="0"/>
              <a:t> of Series (one for all sharing the same index).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GB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A0E3DC19-9179-4780-9DAC-D42F313C7C3B}" type="slidenum">
              <a:rPr lang="en-GB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685800"/>
              <a:t>6</a:t>
            </a:fld>
            <a:endParaRPr lang="en-GB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65647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Unique and counts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1200151"/>
            <a:ext cx="2924082" cy="3394472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0    c</a:t>
            </a:r>
          </a:p>
          <a:p>
            <a:r>
              <a:rPr lang="en-GB" dirty="0"/>
              <a:t>1    a</a:t>
            </a:r>
          </a:p>
          <a:p>
            <a:r>
              <a:rPr lang="en-GB" dirty="0"/>
              <a:t>2    d</a:t>
            </a:r>
          </a:p>
          <a:p>
            <a:r>
              <a:rPr lang="en-GB" dirty="0"/>
              <a:t>3    a</a:t>
            </a:r>
          </a:p>
          <a:p>
            <a:r>
              <a:rPr lang="en-GB" dirty="0"/>
              <a:t>4    a</a:t>
            </a:r>
          </a:p>
          <a:p>
            <a:r>
              <a:rPr lang="en-GB" dirty="0"/>
              <a:t>5    b</a:t>
            </a:r>
          </a:p>
          <a:p>
            <a:r>
              <a:rPr lang="en-GB" dirty="0"/>
              <a:t>6    b</a:t>
            </a:r>
          </a:p>
          <a:p>
            <a:r>
              <a:rPr lang="en-GB" dirty="0"/>
              <a:t>7    c</a:t>
            </a:r>
          </a:p>
          <a:p>
            <a:r>
              <a:rPr lang="en-GB" dirty="0"/>
              <a:t>8    c</a:t>
            </a:r>
          </a:p>
          <a:p>
            <a:r>
              <a:rPr lang="en-GB" dirty="0" err="1"/>
              <a:t>dtype</a:t>
            </a:r>
            <a:r>
              <a:rPr lang="en-GB" dirty="0"/>
              <a:t>: object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88024" y="1221601"/>
            <a:ext cx="2924082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['c' 'a' 'd' 'b']</a:t>
            </a:r>
          </a:p>
          <a:p>
            <a:r>
              <a:rPr lang="en-GB" sz="2400" dirty="0"/>
              <a:t>c    3</a:t>
            </a:r>
          </a:p>
          <a:p>
            <a:r>
              <a:rPr lang="en-GB" sz="2400" dirty="0"/>
              <a:t>a    3</a:t>
            </a:r>
          </a:p>
          <a:p>
            <a:r>
              <a:rPr lang="en-GB" sz="2400" dirty="0"/>
              <a:t>b    2</a:t>
            </a:r>
          </a:p>
          <a:p>
            <a:r>
              <a:rPr lang="en-GB" sz="2400" dirty="0"/>
              <a:t>d    1</a:t>
            </a:r>
          </a:p>
          <a:p>
            <a:r>
              <a:rPr lang="en-GB" sz="2400" dirty="0" err="1"/>
              <a:t>dtype</a:t>
            </a:r>
            <a:r>
              <a:rPr lang="en-GB" sz="2400" dirty="0"/>
              <a:t>: int64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C19-9179-4780-9DAC-D42F313C7C3B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48264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membership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000000"/>
                </a:solidFill>
                <a:highlight>
                  <a:srgbClr val="FFFF96"/>
                </a:highlight>
                <a:latin typeface="Consolas"/>
              </a:rPr>
              <a:t>mask = </a:t>
            </a:r>
            <a:r>
              <a:rPr lang="en-GB" dirty="0" err="1">
                <a:solidFill>
                  <a:srgbClr val="000000"/>
                </a:solidFill>
                <a:highlight>
                  <a:srgbClr val="FFFF96"/>
                </a:highlight>
                <a:latin typeface="Consolas"/>
              </a:rPr>
              <a:t>obj.isin</a:t>
            </a:r>
            <a:r>
              <a:rPr lang="en-GB" dirty="0">
                <a:solidFill>
                  <a:srgbClr val="000000"/>
                </a:solidFill>
                <a:highlight>
                  <a:srgbClr val="FFFF96"/>
                </a:highlight>
                <a:latin typeface="Consolas"/>
              </a:rPr>
              <a:t>([</a:t>
            </a:r>
            <a:r>
              <a:rPr lang="en-GB" i="1" dirty="0">
                <a:solidFill>
                  <a:srgbClr val="C9802B"/>
                </a:solidFill>
                <a:highlight>
                  <a:srgbClr val="FFFF96"/>
                </a:highlight>
                <a:latin typeface="Consolas"/>
              </a:rPr>
              <a:t>'b'</a:t>
            </a:r>
            <a:r>
              <a:rPr lang="en-GB" i="1" dirty="0">
                <a:solidFill>
                  <a:srgbClr val="000000"/>
                </a:solidFill>
                <a:highlight>
                  <a:srgbClr val="FFFF96"/>
                </a:highlight>
                <a:latin typeface="Consolas"/>
              </a:rPr>
              <a:t>, </a:t>
            </a:r>
            <a:r>
              <a:rPr lang="en-GB" i="1" dirty="0">
                <a:solidFill>
                  <a:srgbClr val="C9802B"/>
                </a:solidFill>
                <a:highlight>
                  <a:srgbClr val="FFFF96"/>
                </a:highlight>
                <a:latin typeface="Consolas"/>
              </a:rPr>
              <a:t>'c'</a:t>
            </a:r>
            <a:r>
              <a:rPr lang="en-GB" i="1" dirty="0">
                <a:solidFill>
                  <a:srgbClr val="000000"/>
                </a:solidFill>
                <a:highlight>
                  <a:srgbClr val="FFFF96"/>
                </a:highlight>
                <a:latin typeface="Consolas"/>
              </a:rPr>
              <a:t>])</a:t>
            </a:r>
          </a:p>
          <a:p>
            <a:r>
              <a:rPr lang="en-GB" dirty="0">
                <a:solidFill>
                  <a:srgbClr val="0000FF"/>
                </a:solidFill>
                <a:latin typeface="Consolas"/>
              </a:rPr>
              <a:t>print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GB" dirty="0">
                <a:solidFill>
                  <a:srgbClr val="000000"/>
                </a:solidFill>
                <a:highlight>
                  <a:srgbClr val="FFFF96"/>
                </a:highlight>
                <a:latin typeface="Consolas"/>
              </a:rPr>
              <a:t>mask</a:t>
            </a:r>
          </a:p>
          <a:p>
            <a:r>
              <a:rPr lang="en-GB" dirty="0">
                <a:solidFill>
                  <a:srgbClr val="0000FF"/>
                </a:solidFill>
                <a:latin typeface="Consolas"/>
              </a:rPr>
              <a:t>print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/>
              </a:rPr>
              <a:t>obj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[</a:t>
            </a:r>
            <a:r>
              <a:rPr lang="en-GB" dirty="0">
                <a:solidFill>
                  <a:srgbClr val="000000"/>
                </a:solidFill>
                <a:highlight>
                  <a:srgbClr val="FFFF96"/>
                </a:highlight>
                <a:latin typeface="Consolas"/>
              </a:rPr>
              <a:t>mask]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C19-9179-4780-9DAC-D42F313C7C3B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0906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Obj</a:t>
            </a:r>
            <a:r>
              <a:rPr lang="en-GB" b="1" dirty="0"/>
              <a:t>, membership,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1200151"/>
            <a:ext cx="1789956" cy="3394472"/>
          </a:xfrm>
        </p:spPr>
        <p:txBody>
          <a:bodyPr>
            <a:normAutofit fontScale="77500" lnSpcReduction="20000"/>
          </a:bodyPr>
          <a:lstStyle/>
          <a:p>
            <a:endParaRPr lang="en-GB" dirty="0"/>
          </a:p>
          <a:p>
            <a:r>
              <a:rPr lang="en-GB" dirty="0"/>
              <a:t>0    c</a:t>
            </a:r>
          </a:p>
          <a:p>
            <a:r>
              <a:rPr lang="en-GB" dirty="0"/>
              <a:t>1    a</a:t>
            </a:r>
          </a:p>
          <a:p>
            <a:r>
              <a:rPr lang="en-GB" dirty="0"/>
              <a:t>2    d</a:t>
            </a:r>
          </a:p>
          <a:p>
            <a:r>
              <a:rPr lang="en-GB" dirty="0"/>
              <a:t>3    a</a:t>
            </a:r>
          </a:p>
          <a:p>
            <a:r>
              <a:rPr lang="en-GB" dirty="0"/>
              <a:t>4    a</a:t>
            </a:r>
          </a:p>
          <a:p>
            <a:r>
              <a:rPr lang="en-GB" dirty="0"/>
              <a:t>5    b</a:t>
            </a:r>
          </a:p>
          <a:p>
            <a:r>
              <a:rPr lang="en-GB" dirty="0"/>
              <a:t>6    b</a:t>
            </a:r>
          </a:p>
          <a:p>
            <a:r>
              <a:rPr lang="en-GB" dirty="0"/>
              <a:t>7    c</a:t>
            </a:r>
          </a:p>
          <a:p>
            <a:r>
              <a:rPr lang="en-GB" dirty="0"/>
              <a:t>8    c</a:t>
            </a:r>
          </a:p>
          <a:p>
            <a:r>
              <a:rPr lang="en-GB" dirty="0" err="1"/>
              <a:t>dtype</a:t>
            </a:r>
            <a:r>
              <a:rPr lang="en-GB" dirty="0"/>
              <a:t>: object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599892" y="1221601"/>
            <a:ext cx="1789956" cy="3394472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0     True</a:t>
            </a:r>
          </a:p>
          <a:p>
            <a:r>
              <a:rPr lang="en-GB" sz="2400" dirty="0"/>
              <a:t>1    False</a:t>
            </a:r>
          </a:p>
          <a:p>
            <a:r>
              <a:rPr lang="en-GB" sz="2400" dirty="0"/>
              <a:t>2    False</a:t>
            </a:r>
          </a:p>
          <a:p>
            <a:r>
              <a:rPr lang="en-GB" sz="2400" dirty="0"/>
              <a:t>3    False</a:t>
            </a:r>
          </a:p>
          <a:p>
            <a:r>
              <a:rPr lang="en-GB" sz="2400" dirty="0"/>
              <a:t>4    False</a:t>
            </a:r>
          </a:p>
          <a:p>
            <a:r>
              <a:rPr lang="en-GB" sz="2400" dirty="0"/>
              <a:t>5     True</a:t>
            </a:r>
          </a:p>
          <a:p>
            <a:r>
              <a:rPr lang="en-GB" sz="2400" dirty="0"/>
              <a:t>6     True</a:t>
            </a:r>
          </a:p>
          <a:p>
            <a:r>
              <a:rPr lang="en-GB" sz="2400" dirty="0"/>
              <a:t>7     True</a:t>
            </a:r>
          </a:p>
          <a:p>
            <a:r>
              <a:rPr lang="en-GB" sz="2400" dirty="0"/>
              <a:t>8     True</a:t>
            </a:r>
          </a:p>
          <a:p>
            <a:r>
              <a:rPr lang="en-GB" sz="2400" dirty="0" err="1"/>
              <a:t>dtype</a:t>
            </a:r>
            <a:r>
              <a:rPr lang="en-GB" sz="2400" dirty="0"/>
              <a:t>: bool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976156" y="1221601"/>
            <a:ext cx="1789956" cy="3394472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 dirty="0"/>
          </a:p>
          <a:p>
            <a:r>
              <a:rPr lang="en-GB" sz="2400" dirty="0"/>
              <a:t>0    c</a:t>
            </a:r>
          </a:p>
          <a:p>
            <a:r>
              <a:rPr lang="en-GB" sz="2400" dirty="0"/>
              <a:t>5    b</a:t>
            </a:r>
          </a:p>
          <a:p>
            <a:r>
              <a:rPr lang="en-GB" sz="2400" dirty="0"/>
              <a:t>6    b</a:t>
            </a:r>
          </a:p>
          <a:p>
            <a:r>
              <a:rPr lang="en-GB" sz="2400" dirty="0"/>
              <a:t>7    c</a:t>
            </a:r>
          </a:p>
          <a:p>
            <a:r>
              <a:rPr lang="en-GB" sz="2400" dirty="0"/>
              <a:t>8    c</a:t>
            </a:r>
          </a:p>
          <a:p>
            <a:r>
              <a:rPr lang="en-GB" sz="2400" dirty="0" err="1"/>
              <a:t>dtype</a:t>
            </a:r>
            <a:r>
              <a:rPr lang="en-GB" sz="2400" dirty="0"/>
              <a:t>: object</a:t>
            </a:r>
          </a:p>
          <a:p>
            <a:endParaRPr lang="en-GB" sz="24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C19-9179-4780-9DAC-D42F313C7C3B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71954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Handling </a:t>
            </a:r>
            <a:r>
              <a:rPr lang="en-GB" b="1" u="sng" dirty="0"/>
              <a:t>missing data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>
                <a:solidFill>
                  <a:srgbClr val="000000"/>
                </a:solidFill>
                <a:highlight>
                  <a:srgbClr val="FFFF96"/>
                </a:highlight>
                <a:latin typeface="Consolas"/>
              </a:rPr>
              <a:t>string_data</a:t>
            </a:r>
            <a:r>
              <a:rPr lang="en-GB" dirty="0">
                <a:solidFill>
                  <a:srgbClr val="000000"/>
                </a:solidFill>
                <a:highlight>
                  <a:srgbClr val="FFFF96"/>
                </a:highlight>
                <a:latin typeface="Consolas"/>
              </a:rPr>
              <a:t> = Series([</a:t>
            </a:r>
            <a:r>
              <a:rPr lang="en-GB" i="1" dirty="0">
                <a:solidFill>
                  <a:srgbClr val="C9802B"/>
                </a:solidFill>
                <a:highlight>
                  <a:srgbClr val="FFFF96"/>
                </a:highlight>
                <a:latin typeface="Consolas"/>
              </a:rPr>
              <a:t>'</a:t>
            </a:r>
            <a:r>
              <a:rPr lang="en-GB" i="1" u="sng" dirty="0">
                <a:solidFill>
                  <a:srgbClr val="C9802B"/>
                </a:solidFill>
                <a:highlight>
                  <a:srgbClr val="FFFF96"/>
                </a:highlight>
                <a:latin typeface="Consolas"/>
              </a:rPr>
              <a:t>aardvark'</a:t>
            </a:r>
            <a:r>
              <a:rPr lang="en-GB" i="1" u="sng" dirty="0">
                <a:solidFill>
                  <a:srgbClr val="000000"/>
                </a:solidFill>
                <a:highlight>
                  <a:srgbClr val="FFFF96"/>
                </a:highlight>
                <a:latin typeface="Consolas"/>
              </a:rPr>
              <a:t>, </a:t>
            </a:r>
            <a:r>
              <a:rPr lang="en-GB" i="1" u="sng" dirty="0">
                <a:solidFill>
                  <a:srgbClr val="C9802B"/>
                </a:solidFill>
                <a:highlight>
                  <a:srgbClr val="FFFF96"/>
                </a:highlight>
                <a:latin typeface="Consolas"/>
              </a:rPr>
              <a:t>'artichoke'</a:t>
            </a:r>
            <a:r>
              <a:rPr lang="en-GB" i="1" u="sng" dirty="0">
                <a:solidFill>
                  <a:srgbClr val="000000"/>
                </a:solidFill>
                <a:highlight>
                  <a:srgbClr val="FFFF96"/>
                </a:highlight>
                <a:latin typeface="Consolas"/>
              </a:rPr>
              <a:t>, </a:t>
            </a:r>
            <a:r>
              <a:rPr lang="en-GB" i="1" u="sng" dirty="0" err="1">
                <a:solidFill>
                  <a:srgbClr val="000000"/>
                </a:solidFill>
                <a:highlight>
                  <a:srgbClr val="FFFF96"/>
                </a:highlight>
                <a:latin typeface="Consolas"/>
              </a:rPr>
              <a:t>np.nan</a:t>
            </a:r>
            <a:r>
              <a:rPr lang="en-GB" i="1" u="sng" dirty="0">
                <a:solidFill>
                  <a:srgbClr val="000000"/>
                </a:solidFill>
                <a:highlight>
                  <a:srgbClr val="FFFF96"/>
                </a:highlight>
                <a:latin typeface="Consolas"/>
              </a:rPr>
              <a:t>, </a:t>
            </a:r>
            <a:r>
              <a:rPr lang="en-GB" i="1" u="sng" dirty="0">
                <a:solidFill>
                  <a:srgbClr val="C9802B"/>
                </a:solidFill>
                <a:highlight>
                  <a:srgbClr val="FFFF96"/>
                </a:highlight>
                <a:latin typeface="Consolas"/>
              </a:rPr>
              <a:t>'avocado'</a:t>
            </a:r>
            <a:r>
              <a:rPr lang="en-GB" i="1" u="sng" dirty="0">
                <a:solidFill>
                  <a:srgbClr val="000000"/>
                </a:solidFill>
                <a:highlight>
                  <a:srgbClr val="FFFF96"/>
                </a:highlight>
                <a:latin typeface="Consolas"/>
              </a:rPr>
              <a:t>])</a:t>
            </a:r>
          </a:p>
          <a:p>
            <a:r>
              <a:rPr lang="en-GB" dirty="0">
                <a:solidFill>
                  <a:srgbClr val="0000FF"/>
                </a:solidFill>
                <a:latin typeface="Consolas"/>
              </a:rPr>
              <a:t>print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FFFF96"/>
                </a:highlight>
                <a:latin typeface="Consolas"/>
              </a:rPr>
              <a:t>string_data</a:t>
            </a:r>
            <a:endParaRPr lang="en-GB" dirty="0">
              <a:latin typeface="Consolas"/>
            </a:endParaRPr>
          </a:p>
          <a:p>
            <a:r>
              <a:rPr lang="en-GB" dirty="0">
                <a:solidFill>
                  <a:srgbClr val="0000FF"/>
                </a:solidFill>
                <a:latin typeface="Consolas"/>
              </a:rPr>
              <a:t>print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FFFF96"/>
                </a:highlight>
                <a:latin typeface="Consolas"/>
              </a:rPr>
              <a:t>string_data.isnull</a:t>
            </a:r>
            <a:r>
              <a:rPr lang="en-GB" dirty="0">
                <a:solidFill>
                  <a:srgbClr val="000000"/>
                </a:solidFill>
                <a:highlight>
                  <a:srgbClr val="FFFF96"/>
                </a:highlight>
                <a:latin typeface="Consolas"/>
              </a:rPr>
              <a:t>()</a:t>
            </a:r>
            <a:endParaRPr lang="en-GB" dirty="0">
              <a:latin typeface="Consolas"/>
            </a:endParaRPr>
          </a:p>
          <a:p>
            <a:r>
              <a:rPr lang="en-GB" dirty="0" err="1">
                <a:solidFill>
                  <a:srgbClr val="000000"/>
                </a:solidFill>
                <a:highlight>
                  <a:srgbClr val="FFFF96"/>
                </a:highlight>
                <a:latin typeface="Consolas"/>
              </a:rPr>
              <a:t>string_data</a:t>
            </a:r>
            <a:r>
              <a:rPr lang="en-GB" dirty="0">
                <a:solidFill>
                  <a:srgbClr val="000000"/>
                </a:solidFill>
                <a:highlight>
                  <a:srgbClr val="FFFF96"/>
                </a:highlight>
                <a:latin typeface="Consolas"/>
              </a:rPr>
              <a:t>[</a:t>
            </a:r>
            <a:r>
              <a:rPr lang="en-GB" dirty="0">
                <a:solidFill>
                  <a:srgbClr val="800000"/>
                </a:solidFill>
                <a:highlight>
                  <a:srgbClr val="FFFF96"/>
                </a:highlight>
                <a:latin typeface="Consolas"/>
              </a:rPr>
              <a:t>0</a:t>
            </a:r>
            <a:r>
              <a:rPr lang="en-GB" dirty="0">
                <a:solidFill>
                  <a:srgbClr val="000000"/>
                </a:solidFill>
                <a:highlight>
                  <a:srgbClr val="FFFF96"/>
                </a:highlight>
                <a:latin typeface="Consolas"/>
              </a:rPr>
              <a:t>] = </a:t>
            </a:r>
            <a:r>
              <a:rPr lang="en-GB" dirty="0">
                <a:solidFill>
                  <a:srgbClr val="0000FF"/>
                </a:solidFill>
                <a:highlight>
                  <a:srgbClr val="FFFF96"/>
                </a:highlight>
                <a:latin typeface="Consolas"/>
              </a:rPr>
              <a:t>None</a:t>
            </a:r>
          </a:p>
          <a:p>
            <a:r>
              <a:rPr lang="en-GB" dirty="0">
                <a:solidFill>
                  <a:srgbClr val="0000FF"/>
                </a:solidFill>
                <a:latin typeface="Consolas"/>
              </a:rPr>
              <a:t>print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FFFF96"/>
                </a:highlight>
                <a:latin typeface="Consolas"/>
              </a:rPr>
              <a:t>string_data.isnull</a:t>
            </a:r>
            <a:r>
              <a:rPr lang="en-GB" dirty="0">
                <a:solidFill>
                  <a:srgbClr val="000000"/>
                </a:solidFill>
                <a:highlight>
                  <a:srgbClr val="FFFF96"/>
                </a:highlight>
                <a:latin typeface="Consolas"/>
              </a:rPr>
              <a:t>()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C19-9179-4780-9DAC-D42F313C7C3B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05112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Isnull</a:t>
            </a:r>
            <a:r>
              <a:rPr lang="en-GB" b="1" dirty="0"/>
              <a:t>(), </a:t>
            </a:r>
            <a:r>
              <a:rPr lang="en-GB" b="1" dirty="0" err="1"/>
              <a:t>np.nan</a:t>
            </a:r>
            <a:r>
              <a:rPr lang="en-GB" b="1" dirty="0"/>
              <a:t>, None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1200151"/>
            <a:ext cx="2330016" cy="3394472"/>
          </a:xfrm>
        </p:spPr>
        <p:txBody>
          <a:bodyPr>
            <a:normAutofit/>
          </a:bodyPr>
          <a:lstStyle/>
          <a:p>
            <a:r>
              <a:rPr lang="en-GB" dirty="0"/>
              <a:t>0     aardvark</a:t>
            </a:r>
          </a:p>
          <a:p>
            <a:r>
              <a:rPr lang="en-GB" dirty="0"/>
              <a:t>1    artichoke</a:t>
            </a:r>
          </a:p>
          <a:p>
            <a:r>
              <a:rPr lang="en-GB" dirty="0"/>
              <a:t>2          </a:t>
            </a:r>
            <a:r>
              <a:rPr lang="en-GB" dirty="0" err="1"/>
              <a:t>NaN</a:t>
            </a:r>
            <a:endParaRPr lang="en-GB" dirty="0"/>
          </a:p>
          <a:p>
            <a:r>
              <a:rPr lang="en-GB" dirty="0"/>
              <a:t>3      avocado</a:t>
            </a:r>
          </a:p>
          <a:p>
            <a:r>
              <a:rPr lang="en-GB" dirty="0" err="1"/>
              <a:t>dtype</a:t>
            </a:r>
            <a:r>
              <a:rPr lang="en-GB" dirty="0"/>
              <a:t>: object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596013" y="1314449"/>
            <a:ext cx="1951974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0    False</a:t>
            </a:r>
          </a:p>
          <a:p>
            <a:r>
              <a:rPr lang="en-GB" sz="2400" dirty="0"/>
              <a:t>1    False</a:t>
            </a:r>
          </a:p>
          <a:p>
            <a:r>
              <a:rPr lang="en-GB" sz="2400" dirty="0"/>
              <a:t>2     </a:t>
            </a:r>
            <a:r>
              <a:rPr lang="en-GB" sz="2400" b="1" dirty="0"/>
              <a:t>True</a:t>
            </a:r>
          </a:p>
          <a:p>
            <a:r>
              <a:rPr lang="en-GB" sz="2400" dirty="0"/>
              <a:t>3    False</a:t>
            </a:r>
          </a:p>
          <a:p>
            <a:r>
              <a:rPr lang="en-GB" sz="2400" dirty="0" err="1"/>
              <a:t>dtype</a:t>
            </a:r>
            <a:r>
              <a:rPr lang="en-GB" sz="2400" dirty="0"/>
              <a:t>: bool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868144" y="1314450"/>
            <a:ext cx="1951974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0     </a:t>
            </a:r>
            <a:r>
              <a:rPr lang="en-GB" sz="2400" b="1" dirty="0"/>
              <a:t>True</a:t>
            </a:r>
          </a:p>
          <a:p>
            <a:r>
              <a:rPr lang="en-GB" sz="2400" dirty="0"/>
              <a:t>1    False</a:t>
            </a:r>
          </a:p>
          <a:p>
            <a:r>
              <a:rPr lang="en-GB" sz="2400" dirty="0"/>
              <a:t>2     </a:t>
            </a:r>
            <a:r>
              <a:rPr lang="en-GB" sz="2400" b="1" dirty="0"/>
              <a:t>True</a:t>
            </a:r>
          </a:p>
          <a:p>
            <a:r>
              <a:rPr lang="en-GB" sz="2400" dirty="0"/>
              <a:t>3    False</a:t>
            </a:r>
          </a:p>
          <a:p>
            <a:r>
              <a:rPr lang="en-GB" sz="2400" dirty="0" err="1"/>
              <a:t>dtype</a:t>
            </a:r>
            <a:r>
              <a:rPr lang="en-GB" sz="2400" dirty="0"/>
              <a:t>: bool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C19-9179-4780-9DAC-D42F313C7C3B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41391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1" dirty="0"/>
              <a:t>Filtering out missing data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0000FF"/>
                </a:solidFill>
                <a:latin typeface="Consolas"/>
              </a:rPr>
              <a:t>from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/>
              </a:rPr>
              <a:t>numpy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/>
              </a:rPr>
              <a:t>import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 nan </a:t>
            </a:r>
            <a:r>
              <a:rPr lang="en-GB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 NA</a:t>
            </a:r>
          </a:p>
          <a:p>
            <a:r>
              <a:rPr lang="pt-BR" dirty="0">
                <a:solidFill>
                  <a:srgbClr val="000000"/>
                </a:solidFill>
                <a:latin typeface="Consolas"/>
              </a:rPr>
              <a:t>data = Series([</a:t>
            </a:r>
            <a:r>
              <a:rPr lang="pt-BR" dirty="0">
                <a:solidFill>
                  <a:srgbClr val="800000"/>
                </a:solidFill>
                <a:latin typeface="Consolas"/>
              </a:rPr>
              <a:t>1</a:t>
            </a:r>
            <a:r>
              <a:rPr lang="pt-BR" dirty="0">
                <a:solidFill>
                  <a:srgbClr val="000000"/>
                </a:solidFill>
                <a:latin typeface="Consolas"/>
              </a:rPr>
              <a:t>, NA, </a:t>
            </a:r>
            <a:r>
              <a:rPr lang="pt-BR" dirty="0">
                <a:solidFill>
                  <a:srgbClr val="800000"/>
                </a:solidFill>
                <a:latin typeface="Consolas"/>
              </a:rPr>
              <a:t>3.5</a:t>
            </a:r>
            <a:r>
              <a:rPr lang="pt-BR" dirty="0">
                <a:solidFill>
                  <a:srgbClr val="000000"/>
                </a:solidFill>
                <a:latin typeface="Consolas"/>
              </a:rPr>
              <a:t>, NA, </a:t>
            </a:r>
            <a:r>
              <a:rPr lang="pt-BR" dirty="0">
                <a:solidFill>
                  <a:srgbClr val="800000"/>
                </a:solidFill>
                <a:latin typeface="Consolas"/>
              </a:rPr>
              <a:t>7</a:t>
            </a:r>
            <a:r>
              <a:rPr lang="pt-BR" dirty="0">
                <a:solidFill>
                  <a:srgbClr val="000000"/>
                </a:solidFill>
                <a:latin typeface="Consolas"/>
              </a:rPr>
              <a:t>])</a:t>
            </a:r>
          </a:p>
          <a:p>
            <a:r>
              <a:rPr lang="en-GB" dirty="0">
                <a:solidFill>
                  <a:srgbClr val="0000FF"/>
                </a:solidFill>
                <a:latin typeface="Consolas"/>
              </a:rPr>
              <a:t>print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 data</a:t>
            </a:r>
          </a:p>
          <a:p>
            <a:r>
              <a:rPr lang="en-GB" dirty="0">
                <a:solidFill>
                  <a:srgbClr val="0000FF"/>
                </a:solidFill>
                <a:latin typeface="Consolas"/>
              </a:rPr>
              <a:t>print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/>
              </a:rPr>
              <a:t>data.dropna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()</a:t>
            </a:r>
          </a:p>
          <a:p>
            <a:r>
              <a:rPr lang="en-GB" dirty="0">
                <a:solidFill>
                  <a:srgbClr val="0000FF"/>
                </a:solidFill>
                <a:latin typeface="Consolas"/>
              </a:rPr>
              <a:t>print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 data[</a:t>
            </a:r>
            <a:r>
              <a:rPr lang="en-GB" dirty="0" err="1">
                <a:solidFill>
                  <a:srgbClr val="000000"/>
                </a:solidFill>
                <a:latin typeface="Consolas"/>
              </a:rPr>
              <a:t>data.notnull</a:t>
            </a:r>
            <a:r>
              <a:rPr lang="en-GB" dirty="0">
                <a:solidFill>
                  <a:srgbClr val="000000"/>
                </a:solidFill>
                <a:latin typeface="Consolas"/>
              </a:rPr>
              <a:t>()]</a:t>
            </a:r>
          </a:p>
          <a:p>
            <a:endParaRPr lang="en-GB" dirty="0">
              <a:solidFill>
                <a:srgbClr val="000000"/>
              </a:solidFill>
              <a:latin typeface="Consolas"/>
            </a:endParaRPr>
          </a:p>
          <a:p>
            <a:r>
              <a:rPr lang="en-GB" dirty="0">
                <a:solidFill>
                  <a:srgbClr val="000000"/>
                </a:solidFill>
                <a:latin typeface="Consolas"/>
              </a:rPr>
              <a:t>(the last two are equivalent)</a:t>
            </a:r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C19-9179-4780-9DAC-D42F313C7C3B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801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72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600" b="1"/>
              <a:t>Series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Pandas Data Structures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72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600" b="1"/>
              <a:t>DataFrame</a:t>
            </a:r>
          </a:p>
        </p:txBody>
      </p:sp>
      <p:graphicFrame>
        <p:nvGraphicFramePr>
          <p:cNvPr id="133" name="Shape 133"/>
          <p:cNvGraphicFramePr/>
          <p:nvPr/>
        </p:nvGraphicFramePr>
        <p:xfrm>
          <a:off x="452650" y="2586525"/>
          <a:ext cx="1931050" cy="2100300"/>
        </p:xfrm>
        <a:graphic>
          <a:graphicData uri="http://schemas.openxmlformats.org/drawingml/2006/table">
            <a:tbl>
              <a:tblPr>
                <a:noFill/>
                <a:tableStyleId>{B55B7F70-BE41-4672-A39A-05E86BB5284C}</a:tableStyleId>
              </a:tblPr>
              <a:tblGrid>
                <a:gridCol w="965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50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A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6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0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3.14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0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C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-4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0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D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0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4" name="Shape 134"/>
          <p:cNvGraphicFramePr/>
          <p:nvPr/>
        </p:nvGraphicFramePr>
        <p:xfrm>
          <a:off x="4950800" y="2586525"/>
          <a:ext cx="3253100" cy="2100300"/>
        </p:xfrm>
        <a:graphic>
          <a:graphicData uri="http://schemas.openxmlformats.org/drawingml/2006/table">
            <a:tbl>
              <a:tblPr>
                <a:noFill/>
                <a:tableStyleId>{B55B7F70-BE41-4672-A39A-05E86BB5284C}</a:tableStyleId>
              </a:tblPr>
              <a:tblGrid>
                <a:gridCol w="79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0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2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50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foo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bar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baz</a:t>
                      </a: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0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A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x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6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0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y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10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True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0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C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z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NaN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False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5" name="Shape 135"/>
          <p:cNvSpPr txBox="1"/>
          <p:nvPr/>
        </p:nvSpPr>
        <p:spPr>
          <a:xfrm>
            <a:off x="452650" y="2091525"/>
            <a:ext cx="968100" cy="3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i="1"/>
              <a:t>index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1420750" y="2091525"/>
            <a:ext cx="968100" cy="3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i="1"/>
              <a:t>values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4893550" y="2091525"/>
            <a:ext cx="906900" cy="3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i="1"/>
              <a:t>index</a:t>
            </a:r>
          </a:p>
        </p:txBody>
      </p:sp>
      <p:sp>
        <p:nvSpPr>
          <p:cNvPr id="138" name="Shape 138"/>
          <p:cNvSpPr txBox="1"/>
          <p:nvPr/>
        </p:nvSpPr>
        <p:spPr>
          <a:xfrm>
            <a:off x="6235350" y="2091525"/>
            <a:ext cx="1407300" cy="3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i="1"/>
              <a:t>columns</a:t>
            </a:r>
          </a:p>
        </p:txBody>
      </p:sp>
      <p:sp>
        <p:nvSpPr>
          <p:cNvPr id="139" name="Shape 139"/>
          <p:cNvSpPr/>
          <p:nvPr/>
        </p:nvSpPr>
        <p:spPr>
          <a:xfrm>
            <a:off x="7577125" y="2288925"/>
            <a:ext cx="394800" cy="131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" name="Shape 140"/>
          <p:cNvSpPr/>
          <p:nvPr/>
        </p:nvSpPr>
        <p:spPr>
          <a:xfrm rot="10800000">
            <a:off x="5914205" y="2288935"/>
            <a:ext cx="394800" cy="131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267" y="1399110"/>
            <a:ext cx="7840175" cy="3000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</a:t>
            </a:r>
            <a:r>
              <a:rPr lang="en-US" sz="1200" kern="1200" dirty="0">
                <a:solidFill>
                  <a:srgbClr val="4472C4">
                    <a:lumMod val="75000"/>
                  </a:srgb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 [3]: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Exploring data frames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B841CA95-E0BC-48B5-948A-ECC494EB4D84}" type="slidenum"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/>
              <a:t>8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36685" y="1399111"/>
            <a:ext cx="7701200" cy="507831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1350" i="1" kern="1200" dirty="0">
                <a:solidFill>
                  <a:srgbClr val="5B9BD5">
                    <a:lumMod val="75000"/>
                  </a:srgb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#List first 5 records</a:t>
            </a:r>
          </a:p>
          <a:p>
            <a:pPr defTabSz="685800"/>
            <a:r>
              <a:rPr lang="en-US" sz="1350" kern="1200" dirty="0" err="1">
                <a:solidFill>
                  <a:srgbClr val="E7E6E6">
                    <a:lumMod val="25000"/>
                  </a:srgb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df.head</a:t>
            </a:r>
            <a:r>
              <a:rPr lang="en-US" sz="1350" kern="1200" dirty="0">
                <a:solidFill>
                  <a:srgbClr val="E7E6E6">
                    <a:lumMod val="25000"/>
                  </a:srgb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0390" y="2098025"/>
            <a:ext cx="7840175" cy="3000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</a:t>
            </a:r>
            <a:r>
              <a:rPr lang="en-US" sz="1200" kern="1200" dirty="0">
                <a:solidFill>
                  <a:srgbClr val="C00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Out[3]: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18" y="2098026"/>
            <a:ext cx="3647709" cy="197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72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Creating Series</a:t>
            </a:r>
          </a:p>
        </p:txBody>
      </p:sp>
      <p:sp>
        <p:nvSpPr>
          <p:cNvPr id="146" name="Shape 146"/>
          <p:cNvSpPr txBox="1"/>
          <p:nvPr/>
        </p:nvSpPr>
        <p:spPr>
          <a:xfrm>
            <a:off x="452650" y="1197075"/>
            <a:ext cx="8229600" cy="7368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import pandas as pd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s1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pd.Series([1, 2, 3, 4])</a:t>
            </a:r>
          </a:p>
        </p:txBody>
      </p:sp>
      <p:graphicFrame>
        <p:nvGraphicFramePr>
          <p:cNvPr id="147" name="Shape 147"/>
          <p:cNvGraphicFramePr/>
          <p:nvPr/>
        </p:nvGraphicFramePr>
        <p:xfrm>
          <a:off x="1426100" y="2731225"/>
          <a:ext cx="1931050" cy="2100300"/>
        </p:xfrm>
        <a:graphic>
          <a:graphicData uri="http://schemas.openxmlformats.org/drawingml/2006/table">
            <a:tbl>
              <a:tblPr>
                <a:noFill/>
                <a:tableStyleId>{B55B7F70-BE41-4672-A39A-05E86BB5284C}</a:tableStyleId>
              </a:tblPr>
              <a:tblGrid>
                <a:gridCol w="965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50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0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0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2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0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2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3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0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3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4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8" name="Shape 148"/>
          <p:cNvSpPr txBox="1"/>
          <p:nvPr/>
        </p:nvSpPr>
        <p:spPr>
          <a:xfrm>
            <a:off x="452650" y="2117600"/>
            <a:ext cx="8229600" cy="4299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s2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pd.Series([1, 2, 3, 4], index=[‘A’, ‘B’, ‘C’, ‘D’])</a:t>
            </a:r>
          </a:p>
        </p:txBody>
      </p:sp>
      <p:graphicFrame>
        <p:nvGraphicFramePr>
          <p:cNvPr id="149" name="Shape 149"/>
          <p:cNvGraphicFramePr/>
          <p:nvPr/>
        </p:nvGraphicFramePr>
        <p:xfrm>
          <a:off x="5774850" y="2731225"/>
          <a:ext cx="1931050" cy="2100300"/>
        </p:xfrm>
        <a:graphic>
          <a:graphicData uri="http://schemas.openxmlformats.org/drawingml/2006/table">
            <a:tbl>
              <a:tblPr>
                <a:noFill/>
                <a:tableStyleId>{B55B7F70-BE41-4672-A39A-05E86BB5284C}</a:tableStyleId>
              </a:tblPr>
              <a:tblGrid>
                <a:gridCol w="965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50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A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1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0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B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2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0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C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3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0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D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4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690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Blue theme 2015 16x9">
  <a:themeElements>
    <a:clrScheme name="Cisco White Template Colors_FINAL">
      <a:dk1>
        <a:srgbClr val="282828"/>
      </a:dk1>
      <a:lt1>
        <a:srgbClr val="005073"/>
      </a:lt1>
      <a:dk2>
        <a:srgbClr val="005073"/>
      </a:dk2>
      <a:lt2>
        <a:srgbClr val="FFFFFF"/>
      </a:lt2>
      <a:accent1>
        <a:srgbClr val="00BCEB"/>
      </a:accent1>
      <a:accent2>
        <a:srgbClr val="6EBE4A"/>
      </a:accent2>
      <a:accent3>
        <a:srgbClr val="005073"/>
      </a:accent3>
      <a:accent4>
        <a:srgbClr val="676767"/>
      </a:accent4>
      <a:accent5>
        <a:srgbClr val="FBAB18"/>
      </a:accent5>
      <a:accent6>
        <a:srgbClr val="E3241B"/>
      </a:accent6>
      <a:hlink>
        <a:srgbClr val="00BCEB"/>
      </a:hlink>
      <a:folHlink>
        <a:srgbClr val="005073"/>
      </a:folHlink>
    </a:clrScheme>
    <a:fontScheme name="CiscoSans True Type">
      <a:majorFont>
        <a:latin typeface="CiscoSansTT ExtraLight"/>
        <a:ea typeface=""/>
        <a:cs typeface=""/>
      </a:majorFont>
      <a:minorFont>
        <a:latin typeface="CiscoSansTT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 Corporate Template Prototype_Aug_2017" id="{4E692306-BB5E-4389-8512-B70B45577D04}" vid="{BDAD62F5-9CDD-42BF-A677-E02F4F07310C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3596</Words>
  <Application>Microsoft Office PowerPoint</Application>
  <PresentationFormat>Presentación en pantalla (16:9)</PresentationFormat>
  <Paragraphs>1138</Paragraphs>
  <Slides>65</Slides>
  <Notes>25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65</vt:i4>
      </vt:variant>
    </vt:vector>
  </HeadingPairs>
  <TitlesOfParts>
    <vt:vector size="77" baseType="lpstr">
      <vt:lpstr>Courier New</vt:lpstr>
      <vt:lpstr>Arial</vt:lpstr>
      <vt:lpstr>CiscoSansTT ExtraLight</vt:lpstr>
      <vt:lpstr>Wingdings</vt:lpstr>
      <vt:lpstr>Calibri</vt:lpstr>
      <vt:lpstr>Roboto</vt:lpstr>
      <vt:lpstr>Consolas</vt:lpstr>
      <vt:lpstr>Calibri Light</vt:lpstr>
      <vt:lpstr>geometric</vt:lpstr>
      <vt:lpstr>Office Theme</vt:lpstr>
      <vt:lpstr>2_Blue theme 2015 16x9</vt:lpstr>
      <vt:lpstr>1_Office Theme</vt:lpstr>
      <vt:lpstr>  Session 8 –  Pandas</vt:lpstr>
      <vt:lpstr>Pandas</vt:lpstr>
      <vt:lpstr>Python Libraries for Data Science</vt:lpstr>
      <vt:lpstr>Presentación de PowerPoint</vt:lpstr>
      <vt:lpstr>Reading data using pandas</vt:lpstr>
      <vt:lpstr>DataFrame</vt:lpstr>
      <vt:lpstr>Pandas Data Structures</vt:lpstr>
      <vt:lpstr>Exploring data frames</vt:lpstr>
      <vt:lpstr>Creating Series</vt:lpstr>
      <vt:lpstr>Creating DataFrame</vt:lpstr>
      <vt:lpstr>Data Frame data types</vt:lpstr>
      <vt:lpstr>Data Frame data types</vt:lpstr>
      <vt:lpstr>Data Frames attributes</vt:lpstr>
      <vt:lpstr>Data Frames methods</vt:lpstr>
      <vt:lpstr>Selecting a column in a Data Frame</vt:lpstr>
      <vt:lpstr>Column Selection</vt:lpstr>
      <vt:lpstr>Column Selection</vt:lpstr>
      <vt:lpstr>Data Frames: method loc</vt:lpstr>
      <vt:lpstr>Row Selection</vt:lpstr>
      <vt:lpstr>Row Selection</vt:lpstr>
      <vt:lpstr>Data Frames: method iloc</vt:lpstr>
      <vt:lpstr>Data Frames: method iloc (summary)</vt:lpstr>
      <vt:lpstr>Data Frames groupby method</vt:lpstr>
      <vt:lpstr>Data Frames groupby method</vt:lpstr>
      <vt:lpstr>Data Frames groupby method</vt:lpstr>
      <vt:lpstr>Data Frame: filtering</vt:lpstr>
      <vt:lpstr>Conditional Filtering</vt:lpstr>
      <vt:lpstr>Conditional Filtering</vt:lpstr>
      <vt:lpstr>Data Alignment</vt:lpstr>
      <vt:lpstr>Data Frames: Sorting</vt:lpstr>
      <vt:lpstr>Data Frames: Sorting</vt:lpstr>
      <vt:lpstr>Data Frames: Slicing</vt:lpstr>
      <vt:lpstr>Data Frames: Slicing</vt:lpstr>
      <vt:lpstr>Data Frames: Selecting rows</vt:lpstr>
      <vt:lpstr>Handling Missing Values</vt:lpstr>
      <vt:lpstr>Handling Missing Values</vt:lpstr>
      <vt:lpstr>Handling Missing Values</vt:lpstr>
      <vt:lpstr>Handling Missing Values</vt:lpstr>
      <vt:lpstr>Handling Missing Values</vt:lpstr>
      <vt:lpstr>Indexing</vt:lpstr>
      <vt:lpstr>Indexing</vt:lpstr>
      <vt:lpstr>Indexing</vt:lpstr>
      <vt:lpstr>Indexing</vt:lpstr>
      <vt:lpstr>Indexing</vt:lpstr>
      <vt:lpstr>Indexing</vt:lpstr>
      <vt:lpstr>Transposing Data</vt:lpstr>
      <vt:lpstr>Missing Values</vt:lpstr>
      <vt:lpstr>Missing Values</vt:lpstr>
      <vt:lpstr>Missing Values</vt:lpstr>
      <vt:lpstr>Statistics</vt:lpstr>
      <vt:lpstr>Aggregation Functions in Pandas</vt:lpstr>
      <vt:lpstr>Aggregation Functions in Pandas</vt:lpstr>
      <vt:lpstr>Basic Descriptive Statistics</vt:lpstr>
      <vt:lpstr>Defining new functions</vt:lpstr>
      <vt:lpstr>Output</vt:lpstr>
      <vt:lpstr>skipna=False</vt:lpstr>
      <vt:lpstr>Mean, idxmax, cumsum()</vt:lpstr>
      <vt:lpstr>print df.describe()</vt:lpstr>
      <vt:lpstr>Unique values, value counts, and membership</vt:lpstr>
      <vt:lpstr>Unique and counts</vt:lpstr>
      <vt:lpstr>membership</vt:lpstr>
      <vt:lpstr>Obj, membership, filtering</vt:lpstr>
      <vt:lpstr>Handling missing data</vt:lpstr>
      <vt:lpstr>Isnull(), np.nan, None</vt:lpstr>
      <vt:lpstr>Filtering out missing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pandas</dc:title>
  <dc:creator>Pc Guerra</dc:creator>
  <cp:lastModifiedBy>Jorge Leoncio Guerra Guerra</cp:lastModifiedBy>
  <cp:revision>9</cp:revision>
  <dcterms:modified xsi:type="dcterms:W3CDTF">2024-05-15T20:36:00Z</dcterms:modified>
</cp:coreProperties>
</file>